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9" r:id="rId4"/>
  </p:sldMasterIdLst>
  <p:notesMasterIdLst>
    <p:notesMasterId r:id="rId21"/>
  </p:notesMasterIdLst>
  <p:handoutMasterIdLst>
    <p:handoutMasterId r:id="rId22"/>
  </p:handoutMasterIdLst>
  <p:sldIdLst>
    <p:sldId id="500" r:id="rId5"/>
    <p:sldId id="993" r:id="rId6"/>
    <p:sldId id="1053" r:id="rId7"/>
    <p:sldId id="1048" r:id="rId8"/>
    <p:sldId id="1065" r:id="rId9"/>
    <p:sldId id="1066" r:id="rId10"/>
    <p:sldId id="1067" r:id="rId11"/>
    <p:sldId id="1068" r:id="rId12"/>
    <p:sldId id="1021" r:id="rId13"/>
    <p:sldId id="1069" r:id="rId14"/>
    <p:sldId id="1070" r:id="rId15"/>
    <p:sldId id="1071" r:id="rId16"/>
    <p:sldId id="1072" r:id="rId17"/>
    <p:sldId id="1073" r:id="rId18"/>
    <p:sldId id="1074" r:id="rId19"/>
    <p:sldId id="577" r:id="rId20"/>
  </p:sldIdLst>
  <p:sldSz cx="9144000" cy="5143500" type="screen16x9"/>
  <p:notesSz cx="6797675" cy="9926638"/>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94D1"/>
    <a:srgbClr val="1B3D78"/>
    <a:srgbClr val="22568B"/>
    <a:srgbClr val="62A9D5"/>
    <a:srgbClr val="3DB7E4"/>
    <a:srgbClr val="50B4C9"/>
    <a:srgbClr val="5C458F"/>
    <a:srgbClr val="002060"/>
    <a:srgbClr val="EC952B"/>
    <a:srgbClr val="F0AF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18" autoAdjust="0"/>
    <p:restoredTop sz="62924" autoAdjust="0"/>
  </p:normalViewPr>
  <p:slideViewPr>
    <p:cSldViewPr snapToGrid="0" snapToObjects="1">
      <p:cViewPr varScale="1">
        <p:scale>
          <a:sx n="90" d="100"/>
          <a:sy n="90" d="100"/>
        </p:scale>
        <p:origin x="1044" y="84"/>
      </p:cViewPr>
      <p:guideLst>
        <p:guide orient="horz" pos="1620"/>
        <p:guide pos="2880"/>
      </p:guideLst>
    </p:cSldViewPr>
  </p:slideViewPr>
  <p:outlineViewPr>
    <p:cViewPr>
      <p:scale>
        <a:sx n="33" d="100"/>
        <a:sy n="33" d="100"/>
      </p:scale>
      <p:origin x="0" y="3990"/>
    </p:cViewPr>
  </p:outlineViewPr>
  <p:notesTextViewPr>
    <p:cViewPr>
      <p:scale>
        <a:sx n="100" d="100"/>
        <a:sy n="100" d="100"/>
      </p:scale>
      <p:origin x="0" y="0"/>
    </p:cViewPr>
  </p:notesTextViewPr>
  <p:gridSpacing cx="72237" cy="72237"/>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lip Boen" userId="f3ba5a88-dbd6-47dd-871a-e364d5b391b4" providerId="ADAL" clId="{D1966BAB-63DA-481D-BA86-6F682B56674D}"/>
    <pc:docChg chg="undo custSel addSld delSld modSld">
      <pc:chgData name="Filip Boen" userId="f3ba5a88-dbd6-47dd-871a-e364d5b391b4" providerId="ADAL" clId="{D1966BAB-63DA-481D-BA86-6F682B56674D}" dt="2022-04-07T14:37:08.297" v="7037"/>
      <pc:docMkLst>
        <pc:docMk/>
      </pc:docMkLst>
      <pc:sldChg chg="addSp delSp modSp modNotesTx">
        <pc:chgData name="Filip Boen" userId="f3ba5a88-dbd6-47dd-871a-e364d5b391b4" providerId="ADAL" clId="{D1966BAB-63DA-481D-BA86-6F682B56674D}" dt="2022-04-07T13:27:02.895" v="1664" actId="1076"/>
        <pc:sldMkLst>
          <pc:docMk/>
          <pc:sldMk cId="3120472011" sldId="500"/>
        </pc:sldMkLst>
        <pc:spChg chg="mod">
          <ac:chgData name="Filip Boen" userId="f3ba5a88-dbd6-47dd-871a-e364d5b391b4" providerId="ADAL" clId="{D1966BAB-63DA-481D-BA86-6F682B56674D}" dt="2022-04-07T13:04:31.563" v="167" actId="20577"/>
          <ac:spMkLst>
            <pc:docMk/>
            <pc:sldMk cId="3120472011" sldId="500"/>
            <ac:spMk id="10" creationId="{00000000-0000-0000-0000-000000000000}"/>
          </ac:spMkLst>
        </pc:spChg>
        <pc:spChg chg="mod">
          <ac:chgData name="Filip Boen" userId="f3ba5a88-dbd6-47dd-871a-e364d5b391b4" providerId="ADAL" clId="{D1966BAB-63DA-481D-BA86-6F682B56674D}" dt="2022-04-07T13:03:53.564" v="48" actId="20577"/>
          <ac:spMkLst>
            <pc:docMk/>
            <pc:sldMk cId="3120472011" sldId="500"/>
            <ac:spMk id="16" creationId="{00000000-0000-0000-0000-000000000000}"/>
          </ac:spMkLst>
        </pc:spChg>
        <pc:picChg chg="del">
          <ac:chgData name="Filip Boen" userId="f3ba5a88-dbd6-47dd-871a-e364d5b391b4" providerId="ADAL" clId="{D1966BAB-63DA-481D-BA86-6F682B56674D}" dt="2022-04-07T13:04:40.901" v="169"/>
          <ac:picMkLst>
            <pc:docMk/>
            <pc:sldMk cId="3120472011" sldId="500"/>
            <ac:picMk id="3" creationId="{E92E320E-AAFC-431A-AF56-0B0022AE082C}"/>
          </ac:picMkLst>
        </pc:picChg>
        <pc:picChg chg="add del">
          <ac:chgData name="Filip Boen" userId="f3ba5a88-dbd6-47dd-871a-e364d5b391b4" providerId="ADAL" clId="{D1966BAB-63DA-481D-BA86-6F682B56674D}" dt="2022-04-07T13:09:19.475" v="177"/>
          <ac:picMkLst>
            <pc:docMk/>
            <pc:sldMk cId="3120472011" sldId="500"/>
            <ac:picMk id="12" creationId="{D5778ED9-9AEA-46A3-980E-8DA5A75193A4}"/>
          </ac:picMkLst>
        </pc:picChg>
        <pc:picChg chg="add del mod">
          <ac:chgData name="Filip Boen" userId="f3ba5a88-dbd6-47dd-871a-e364d5b391b4" providerId="ADAL" clId="{D1966BAB-63DA-481D-BA86-6F682B56674D}" dt="2022-04-07T13:08:04.922" v="175"/>
          <ac:picMkLst>
            <pc:docMk/>
            <pc:sldMk cId="3120472011" sldId="500"/>
            <ac:picMk id="1026" creationId="{C6DAAFEA-9E5F-4B4F-B33B-478791D43367}"/>
          </ac:picMkLst>
        </pc:picChg>
        <pc:picChg chg="add mod">
          <ac:chgData name="Filip Boen" userId="f3ba5a88-dbd6-47dd-871a-e364d5b391b4" providerId="ADAL" clId="{D1966BAB-63DA-481D-BA86-6F682B56674D}" dt="2022-04-07T13:27:02.895" v="1664" actId="1076"/>
          <ac:picMkLst>
            <pc:docMk/>
            <pc:sldMk cId="3120472011" sldId="500"/>
            <ac:picMk id="1028" creationId="{CD5EEDB0-F838-4415-B353-DC943EFFC60E}"/>
          </ac:picMkLst>
        </pc:picChg>
      </pc:sldChg>
      <pc:sldChg chg="addSp delSp modSp modAnim modNotes modNotesTx">
        <pc:chgData name="Filip Boen" userId="f3ba5a88-dbd6-47dd-871a-e364d5b391b4" providerId="ADAL" clId="{D1966BAB-63DA-481D-BA86-6F682B56674D}" dt="2022-04-07T14:36:30.691" v="7036" actId="14861"/>
        <pc:sldMkLst>
          <pc:docMk/>
          <pc:sldMk cId="472659591" sldId="577"/>
        </pc:sldMkLst>
        <pc:spChg chg="mod">
          <ac:chgData name="Filip Boen" userId="f3ba5a88-dbd6-47dd-871a-e364d5b391b4" providerId="ADAL" clId="{D1966BAB-63DA-481D-BA86-6F682B56674D}" dt="2022-04-07T14:29:30.925" v="7019" actId="20577"/>
          <ac:spMkLst>
            <pc:docMk/>
            <pc:sldMk cId="472659591" sldId="577"/>
            <ac:spMk id="9" creationId="{9E1FB00C-FB00-47C6-88BF-17239AD5F695}"/>
          </ac:spMkLst>
        </pc:spChg>
        <pc:picChg chg="add mod">
          <ac:chgData name="Filip Boen" userId="f3ba5a88-dbd6-47dd-871a-e364d5b391b4" providerId="ADAL" clId="{D1966BAB-63DA-481D-BA86-6F682B56674D}" dt="2022-04-07T14:36:30.691" v="7036" actId="14861"/>
          <ac:picMkLst>
            <pc:docMk/>
            <pc:sldMk cId="472659591" sldId="577"/>
            <ac:picMk id="1026" creationId="{4B06B8DF-087E-4FB3-8A53-16EBF2FC4D61}"/>
          </ac:picMkLst>
        </pc:picChg>
        <pc:picChg chg="del">
          <ac:chgData name="Filip Boen" userId="f3ba5a88-dbd6-47dd-871a-e364d5b391b4" providerId="ADAL" clId="{D1966BAB-63DA-481D-BA86-6F682B56674D}" dt="2022-04-07T14:20:54.618" v="6050"/>
          <ac:picMkLst>
            <pc:docMk/>
            <pc:sldMk cId="472659591" sldId="577"/>
            <ac:picMk id="3074" creationId="{CA81A529-20BC-4DA5-B86F-E9C20CC4024A}"/>
          </ac:picMkLst>
        </pc:picChg>
      </pc:sldChg>
      <pc:sldChg chg="addSp delSp modSp modNotes modNotesTx">
        <pc:chgData name="Filip Boen" userId="f3ba5a88-dbd6-47dd-871a-e364d5b391b4" providerId="ADAL" clId="{D1966BAB-63DA-481D-BA86-6F682B56674D}" dt="2022-04-07T13:19:39.442" v="1140" actId="1076"/>
        <pc:sldMkLst>
          <pc:docMk/>
          <pc:sldMk cId="3972013265" sldId="993"/>
        </pc:sldMkLst>
        <pc:spChg chg="mod">
          <ac:chgData name="Filip Boen" userId="f3ba5a88-dbd6-47dd-871a-e364d5b391b4" providerId="ADAL" clId="{D1966BAB-63DA-481D-BA86-6F682B56674D}" dt="2022-04-07T13:19:39.442" v="1140" actId="1076"/>
          <ac:spMkLst>
            <pc:docMk/>
            <pc:sldMk cId="3972013265" sldId="993"/>
            <ac:spMk id="9" creationId="{9E1FB00C-FB00-47C6-88BF-17239AD5F695}"/>
          </ac:spMkLst>
        </pc:spChg>
        <pc:picChg chg="del">
          <ac:chgData name="Filip Boen" userId="f3ba5a88-dbd6-47dd-871a-e364d5b391b4" providerId="ADAL" clId="{D1966BAB-63DA-481D-BA86-6F682B56674D}" dt="2022-04-07T13:13:17.387" v="595"/>
          <ac:picMkLst>
            <pc:docMk/>
            <pc:sldMk cId="3972013265" sldId="993"/>
            <ac:picMk id="7" creationId="{FFD8D05A-B67C-4DDA-9452-5E7A24819735}"/>
          </ac:picMkLst>
        </pc:picChg>
        <pc:picChg chg="add del mod">
          <ac:chgData name="Filip Boen" userId="f3ba5a88-dbd6-47dd-871a-e364d5b391b4" providerId="ADAL" clId="{D1966BAB-63DA-481D-BA86-6F682B56674D}" dt="2022-04-07T13:19:21.932" v="1100"/>
          <ac:picMkLst>
            <pc:docMk/>
            <pc:sldMk cId="3972013265" sldId="993"/>
            <ac:picMk id="2050" creationId="{7DF70DAC-0206-4E6A-B4CB-D42061C4E0B2}"/>
          </ac:picMkLst>
        </pc:picChg>
        <pc:picChg chg="add mod">
          <ac:chgData name="Filip Boen" userId="f3ba5a88-dbd6-47dd-871a-e364d5b391b4" providerId="ADAL" clId="{D1966BAB-63DA-481D-BA86-6F682B56674D}" dt="2022-04-07T13:19:35.128" v="1139" actId="1076"/>
          <ac:picMkLst>
            <pc:docMk/>
            <pc:sldMk cId="3972013265" sldId="993"/>
            <ac:picMk id="2052" creationId="{BB52745B-BA02-4029-83B3-E3DC7F1278A1}"/>
          </ac:picMkLst>
        </pc:picChg>
      </pc:sldChg>
      <pc:sldChg chg="delSp modSp add del modAnim modNotes modNotesTx">
        <pc:chgData name="Filip Boen" userId="f3ba5a88-dbd6-47dd-871a-e364d5b391b4" providerId="ADAL" clId="{D1966BAB-63DA-481D-BA86-6F682B56674D}" dt="2022-04-07T14:29:01.718" v="7009"/>
        <pc:sldMkLst>
          <pc:docMk/>
          <pc:sldMk cId="649956759" sldId="1021"/>
        </pc:sldMkLst>
        <pc:spChg chg="mod">
          <ac:chgData name="Filip Boen" userId="f3ba5a88-dbd6-47dd-871a-e364d5b391b4" providerId="ADAL" clId="{D1966BAB-63DA-481D-BA86-6F682B56674D}" dt="2022-04-07T13:50:19.494" v="4139" actId="20577"/>
          <ac:spMkLst>
            <pc:docMk/>
            <pc:sldMk cId="649956759" sldId="1021"/>
            <ac:spMk id="7" creationId="{E16374FD-3178-4334-92FB-6FF2D87998B8}"/>
          </ac:spMkLst>
        </pc:spChg>
        <pc:spChg chg="mod">
          <ac:chgData name="Filip Boen" userId="f3ba5a88-dbd6-47dd-871a-e364d5b391b4" providerId="ADAL" clId="{D1966BAB-63DA-481D-BA86-6F682B56674D}" dt="2022-04-07T13:59:45.296" v="4974" actId="20577"/>
          <ac:spMkLst>
            <pc:docMk/>
            <pc:sldMk cId="649956759" sldId="1021"/>
            <ac:spMk id="9" creationId="{9E1FB00C-FB00-47C6-88BF-17239AD5F695}"/>
          </ac:spMkLst>
        </pc:spChg>
        <pc:spChg chg="mod">
          <ac:chgData name="Filip Boen" userId="f3ba5a88-dbd6-47dd-871a-e364d5b391b4" providerId="ADAL" clId="{D1966BAB-63DA-481D-BA86-6F682B56674D}" dt="2022-04-07T13:51:13.568" v="4364" actId="20577"/>
          <ac:spMkLst>
            <pc:docMk/>
            <pc:sldMk cId="649956759" sldId="1021"/>
            <ac:spMk id="10" creationId="{8F590BBE-DFF9-4E01-91C4-3D5760711361}"/>
          </ac:spMkLst>
        </pc:spChg>
        <pc:picChg chg="del">
          <ac:chgData name="Filip Boen" userId="f3ba5a88-dbd6-47dd-871a-e364d5b391b4" providerId="ADAL" clId="{D1966BAB-63DA-481D-BA86-6F682B56674D}" dt="2022-04-07T13:50:04.405" v="4071"/>
          <ac:picMkLst>
            <pc:docMk/>
            <pc:sldMk cId="649956759" sldId="1021"/>
            <ac:picMk id="8" creationId="{8BED4E41-8C03-704D-A53D-80A2F7258A96}"/>
          </ac:picMkLst>
        </pc:picChg>
      </pc:sldChg>
      <pc:sldChg chg="del">
        <pc:chgData name="Filip Boen" userId="f3ba5a88-dbd6-47dd-871a-e364d5b391b4" providerId="ADAL" clId="{D1966BAB-63DA-481D-BA86-6F682B56674D}" dt="2022-04-07T14:08:03.467" v="5531" actId="2696"/>
        <pc:sldMkLst>
          <pc:docMk/>
          <pc:sldMk cId="2195460630" sldId="1041"/>
        </pc:sldMkLst>
      </pc:sldChg>
      <pc:sldChg chg="modSp modAnim modNotes modNotesTx">
        <pc:chgData name="Filip Boen" userId="f3ba5a88-dbd6-47dd-871a-e364d5b391b4" providerId="ADAL" clId="{D1966BAB-63DA-481D-BA86-6F682B56674D}" dt="2022-04-07T14:28:53.139" v="6998"/>
        <pc:sldMkLst>
          <pc:docMk/>
          <pc:sldMk cId="596258218" sldId="1048"/>
        </pc:sldMkLst>
        <pc:spChg chg="mod">
          <ac:chgData name="Filip Boen" userId="f3ba5a88-dbd6-47dd-871a-e364d5b391b4" providerId="ADAL" clId="{D1966BAB-63DA-481D-BA86-6F682B56674D}" dt="2022-04-07T13:32:17.489" v="2289" actId="20577"/>
          <ac:spMkLst>
            <pc:docMk/>
            <pc:sldMk cId="596258218" sldId="1048"/>
            <ac:spMk id="7" creationId="{E16374FD-3178-4334-92FB-6FF2D87998B8}"/>
          </ac:spMkLst>
        </pc:spChg>
        <pc:spChg chg="mod">
          <ac:chgData name="Filip Boen" userId="f3ba5a88-dbd6-47dd-871a-e364d5b391b4" providerId="ADAL" clId="{D1966BAB-63DA-481D-BA86-6F682B56674D}" dt="2022-04-07T13:32:22.410" v="2290" actId="1076"/>
          <ac:spMkLst>
            <pc:docMk/>
            <pc:sldMk cId="596258218" sldId="1048"/>
            <ac:spMk id="9" creationId="{9E1FB00C-FB00-47C6-88BF-17239AD5F695}"/>
          </ac:spMkLst>
        </pc:spChg>
        <pc:spChg chg="mod">
          <ac:chgData name="Filip Boen" userId="f3ba5a88-dbd6-47dd-871a-e364d5b391b4" providerId="ADAL" clId="{D1966BAB-63DA-481D-BA86-6F682B56674D}" dt="2022-04-07T13:32:27.422" v="2292" actId="1076"/>
          <ac:spMkLst>
            <pc:docMk/>
            <pc:sldMk cId="596258218" sldId="1048"/>
            <ac:spMk id="10" creationId="{8F590BBE-DFF9-4E01-91C4-3D5760711361}"/>
          </ac:spMkLst>
        </pc:spChg>
      </pc:sldChg>
      <pc:sldChg chg="modSp modAnim modNotes modNotesTx">
        <pc:chgData name="Filip Boen" userId="f3ba5a88-dbd6-47dd-871a-e364d5b391b4" providerId="ADAL" clId="{D1966BAB-63DA-481D-BA86-6F682B56674D}" dt="2022-04-07T14:28:50.783" v="6995"/>
        <pc:sldMkLst>
          <pc:docMk/>
          <pc:sldMk cId="1271171560" sldId="1053"/>
        </pc:sldMkLst>
        <pc:spChg chg="mod">
          <ac:chgData name="Filip Boen" userId="f3ba5a88-dbd6-47dd-871a-e364d5b391b4" providerId="ADAL" clId="{D1966BAB-63DA-481D-BA86-6F682B56674D}" dt="2022-04-07T13:26:52.485" v="1660" actId="6549"/>
          <ac:spMkLst>
            <pc:docMk/>
            <pc:sldMk cId="1271171560" sldId="1053"/>
            <ac:spMk id="8" creationId="{68AF17C5-4836-46DA-81D6-58CE7E079EF5}"/>
          </ac:spMkLst>
        </pc:spChg>
      </pc:sldChg>
      <pc:sldChg chg="del">
        <pc:chgData name="Filip Boen" userId="f3ba5a88-dbd6-47dd-871a-e364d5b391b4" providerId="ADAL" clId="{D1966BAB-63DA-481D-BA86-6F682B56674D}" dt="2022-04-07T13:31:43.625" v="2284" actId="2696"/>
        <pc:sldMkLst>
          <pc:docMk/>
          <pc:sldMk cId="717478519" sldId="1054"/>
        </pc:sldMkLst>
      </pc:sldChg>
      <pc:sldChg chg="del">
        <pc:chgData name="Filip Boen" userId="f3ba5a88-dbd6-47dd-871a-e364d5b391b4" providerId="ADAL" clId="{D1966BAB-63DA-481D-BA86-6F682B56674D}" dt="2022-04-07T13:49:55.927" v="4067" actId="2696"/>
        <pc:sldMkLst>
          <pc:docMk/>
          <pc:sldMk cId="3384728690" sldId="1055"/>
        </pc:sldMkLst>
      </pc:sldChg>
      <pc:sldChg chg="del">
        <pc:chgData name="Filip Boen" userId="f3ba5a88-dbd6-47dd-871a-e364d5b391b4" providerId="ADAL" clId="{D1966BAB-63DA-481D-BA86-6F682B56674D}" dt="2022-04-07T13:49:54.162" v="4066" actId="2696"/>
        <pc:sldMkLst>
          <pc:docMk/>
          <pc:sldMk cId="650538923" sldId="1056"/>
        </pc:sldMkLst>
      </pc:sldChg>
      <pc:sldChg chg="del">
        <pc:chgData name="Filip Boen" userId="f3ba5a88-dbd6-47dd-871a-e364d5b391b4" providerId="ADAL" clId="{D1966BAB-63DA-481D-BA86-6F682B56674D}" dt="2022-04-07T13:49:57.116" v="4068" actId="2696"/>
        <pc:sldMkLst>
          <pc:docMk/>
          <pc:sldMk cId="2714600493" sldId="1057"/>
        </pc:sldMkLst>
      </pc:sldChg>
      <pc:sldChg chg="del">
        <pc:chgData name="Filip Boen" userId="f3ba5a88-dbd6-47dd-871a-e364d5b391b4" providerId="ADAL" clId="{D1966BAB-63DA-481D-BA86-6F682B56674D}" dt="2022-04-07T13:49:59.251" v="4070" actId="2696"/>
        <pc:sldMkLst>
          <pc:docMk/>
          <pc:sldMk cId="2909065334" sldId="1058"/>
        </pc:sldMkLst>
      </pc:sldChg>
      <pc:sldChg chg="del">
        <pc:chgData name="Filip Boen" userId="f3ba5a88-dbd6-47dd-871a-e364d5b391b4" providerId="ADAL" clId="{D1966BAB-63DA-481D-BA86-6F682B56674D}" dt="2022-04-07T13:49:57.956" v="4069" actId="2696"/>
        <pc:sldMkLst>
          <pc:docMk/>
          <pc:sldMk cId="18840023" sldId="1059"/>
        </pc:sldMkLst>
      </pc:sldChg>
      <pc:sldChg chg="modSp del">
        <pc:chgData name="Filip Boen" userId="f3ba5a88-dbd6-47dd-871a-e364d5b391b4" providerId="ADAL" clId="{D1966BAB-63DA-481D-BA86-6F682B56674D}" dt="2022-04-07T14:08:12.462" v="5533" actId="2696"/>
        <pc:sldMkLst>
          <pc:docMk/>
          <pc:sldMk cId="2543100829" sldId="1060"/>
        </pc:sldMkLst>
        <pc:spChg chg="mod">
          <ac:chgData name="Filip Boen" userId="f3ba5a88-dbd6-47dd-871a-e364d5b391b4" providerId="ADAL" clId="{D1966BAB-63DA-481D-BA86-6F682B56674D}" dt="2022-04-07T13:04:41.092" v="170" actId="27636"/>
          <ac:spMkLst>
            <pc:docMk/>
            <pc:sldMk cId="2543100829" sldId="1060"/>
            <ac:spMk id="9" creationId="{9E1FB00C-FB00-47C6-88BF-17239AD5F695}"/>
          </ac:spMkLst>
        </pc:spChg>
      </pc:sldChg>
      <pc:sldChg chg="del">
        <pc:chgData name="Filip Boen" userId="f3ba5a88-dbd6-47dd-871a-e364d5b391b4" providerId="ADAL" clId="{D1966BAB-63DA-481D-BA86-6F682B56674D}" dt="2022-04-07T14:08:05.136" v="5532" actId="2696"/>
        <pc:sldMkLst>
          <pc:docMk/>
          <pc:sldMk cId="2392264467" sldId="1062"/>
        </pc:sldMkLst>
      </pc:sldChg>
      <pc:sldChg chg="del">
        <pc:chgData name="Filip Boen" userId="f3ba5a88-dbd6-47dd-871a-e364d5b391b4" providerId="ADAL" clId="{D1966BAB-63DA-481D-BA86-6F682B56674D}" dt="2022-04-07T14:07:54.887" v="5528" actId="2696"/>
        <pc:sldMkLst>
          <pc:docMk/>
          <pc:sldMk cId="3062017395" sldId="1064"/>
        </pc:sldMkLst>
      </pc:sldChg>
      <pc:sldChg chg="modSp add modAnim modNotes modNotesTx">
        <pc:chgData name="Filip Boen" userId="f3ba5a88-dbd6-47dd-871a-e364d5b391b4" providerId="ADAL" clId="{D1966BAB-63DA-481D-BA86-6F682B56674D}" dt="2022-04-07T14:28:55.867" v="7003"/>
        <pc:sldMkLst>
          <pc:docMk/>
          <pc:sldMk cId="674456252" sldId="1065"/>
        </pc:sldMkLst>
        <pc:spChg chg="mod">
          <ac:chgData name="Filip Boen" userId="f3ba5a88-dbd6-47dd-871a-e364d5b391b4" providerId="ADAL" clId="{D1966BAB-63DA-481D-BA86-6F682B56674D}" dt="2022-04-07T13:32:12.721" v="2288" actId="20577"/>
          <ac:spMkLst>
            <pc:docMk/>
            <pc:sldMk cId="674456252" sldId="1065"/>
            <ac:spMk id="7" creationId="{E16374FD-3178-4334-92FB-6FF2D87998B8}"/>
          </ac:spMkLst>
        </pc:spChg>
        <pc:spChg chg="mod">
          <ac:chgData name="Filip Boen" userId="f3ba5a88-dbd6-47dd-871a-e364d5b391b4" providerId="ADAL" clId="{D1966BAB-63DA-481D-BA86-6F682B56674D}" dt="2022-04-07T13:39:55.946" v="3239" actId="113"/>
          <ac:spMkLst>
            <pc:docMk/>
            <pc:sldMk cId="674456252" sldId="1065"/>
            <ac:spMk id="9" creationId="{9E1FB00C-FB00-47C6-88BF-17239AD5F695}"/>
          </ac:spMkLst>
        </pc:spChg>
        <pc:spChg chg="mod">
          <ac:chgData name="Filip Boen" userId="f3ba5a88-dbd6-47dd-871a-e364d5b391b4" providerId="ADAL" clId="{D1966BAB-63DA-481D-BA86-6F682B56674D}" dt="2022-04-07T13:32:55.298" v="2334" actId="20577"/>
          <ac:spMkLst>
            <pc:docMk/>
            <pc:sldMk cId="674456252" sldId="1065"/>
            <ac:spMk id="10" creationId="{8F590BBE-DFF9-4E01-91C4-3D5760711361}"/>
          </ac:spMkLst>
        </pc:spChg>
      </pc:sldChg>
      <pc:sldChg chg="modSp add modAnim modNotes modNotesTx">
        <pc:chgData name="Filip Boen" userId="f3ba5a88-dbd6-47dd-871a-e364d5b391b4" providerId="ADAL" clId="{D1966BAB-63DA-481D-BA86-6F682B56674D}" dt="2022-04-07T14:28:58.774" v="7008"/>
        <pc:sldMkLst>
          <pc:docMk/>
          <pc:sldMk cId="4154049391" sldId="1066"/>
        </pc:sldMkLst>
        <pc:spChg chg="mod">
          <ac:chgData name="Filip Boen" userId="f3ba5a88-dbd6-47dd-871a-e364d5b391b4" providerId="ADAL" clId="{D1966BAB-63DA-481D-BA86-6F682B56674D}" dt="2022-04-07T13:49:43.286" v="4065" actId="20577"/>
          <ac:spMkLst>
            <pc:docMk/>
            <pc:sldMk cId="4154049391" sldId="1066"/>
            <ac:spMk id="9" creationId="{9E1FB00C-FB00-47C6-88BF-17239AD5F695}"/>
          </ac:spMkLst>
        </pc:spChg>
        <pc:spChg chg="mod">
          <ac:chgData name="Filip Boen" userId="f3ba5a88-dbd6-47dd-871a-e364d5b391b4" providerId="ADAL" clId="{D1966BAB-63DA-481D-BA86-6F682B56674D}" dt="2022-04-07T13:40:22.131" v="3319" actId="20577"/>
          <ac:spMkLst>
            <pc:docMk/>
            <pc:sldMk cId="4154049391" sldId="1066"/>
            <ac:spMk id="10" creationId="{8F590BBE-DFF9-4E01-91C4-3D5760711361}"/>
          </ac:spMkLst>
        </pc:spChg>
      </pc:sldChg>
      <pc:sldChg chg="addSp delSp modSp add">
        <pc:chgData name="Filip Boen" userId="f3ba5a88-dbd6-47dd-871a-e364d5b391b4" providerId="ADAL" clId="{D1966BAB-63DA-481D-BA86-6F682B56674D}" dt="2022-04-07T13:43:29.769" v="3748"/>
        <pc:sldMkLst>
          <pc:docMk/>
          <pc:sldMk cId="2740027803" sldId="1067"/>
        </pc:sldMkLst>
        <pc:spChg chg="del">
          <ac:chgData name="Filip Boen" userId="f3ba5a88-dbd6-47dd-871a-e364d5b391b4" providerId="ADAL" clId="{D1966BAB-63DA-481D-BA86-6F682B56674D}" dt="2022-04-07T13:43:29.769" v="3748"/>
          <ac:spMkLst>
            <pc:docMk/>
            <pc:sldMk cId="2740027803" sldId="1067"/>
            <ac:spMk id="2" creationId="{03BF45D7-52C6-4688-AE8D-7F3E6091BE4B}"/>
          </ac:spMkLst>
        </pc:spChg>
        <pc:spChg chg="del">
          <ac:chgData name="Filip Boen" userId="f3ba5a88-dbd6-47dd-871a-e364d5b391b4" providerId="ADAL" clId="{D1966BAB-63DA-481D-BA86-6F682B56674D}" dt="2022-04-07T13:43:20.704" v="3743" actId="931"/>
          <ac:spMkLst>
            <pc:docMk/>
            <pc:sldMk cId="2740027803" sldId="1067"/>
            <ac:spMk id="3" creationId="{2D6E3B19-4BBF-4691-8D20-68304D617104}"/>
          </ac:spMkLst>
        </pc:spChg>
        <pc:picChg chg="add mod">
          <ac:chgData name="Filip Boen" userId="f3ba5a88-dbd6-47dd-871a-e364d5b391b4" providerId="ADAL" clId="{D1966BAB-63DA-481D-BA86-6F682B56674D}" dt="2022-04-07T13:43:26.068" v="3747" actId="14100"/>
          <ac:picMkLst>
            <pc:docMk/>
            <pc:sldMk cId="2740027803" sldId="1067"/>
            <ac:picMk id="5" creationId="{F1D43843-B9CC-4A6C-A7A4-999E716CFA5A}"/>
          </ac:picMkLst>
        </pc:picChg>
      </pc:sldChg>
      <pc:sldChg chg="addSp delSp modSp add modNotes modNotesTx">
        <pc:chgData name="Filip Boen" userId="f3ba5a88-dbd6-47dd-871a-e364d5b391b4" providerId="ADAL" clId="{D1966BAB-63DA-481D-BA86-6F682B56674D}" dt="2022-04-07T14:19:46.081" v="6039" actId="27636"/>
        <pc:sldMkLst>
          <pc:docMk/>
          <pc:sldMk cId="1461910588" sldId="1068"/>
        </pc:sldMkLst>
        <pc:spChg chg="del">
          <ac:chgData name="Filip Boen" userId="f3ba5a88-dbd6-47dd-871a-e364d5b391b4" providerId="ADAL" clId="{D1966BAB-63DA-481D-BA86-6F682B56674D}" dt="2022-04-07T13:45:01.404" v="3758"/>
          <ac:spMkLst>
            <pc:docMk/>
            <pc:sldMk cId="1461910588" sldId="1068"/>
            <ac:spMk id="2" creationId="{E7506644-8C57-4FF1-A38C-CD14D9EC7840}"/>
          </ac:spMkLst>
        </pc:spChg>
        <pc:spChg chg="del">
          <ac:chgData name="Filip Boen" userId="f3ba5a88-dbd6-47dd-871a-e364d5b391b4" providerId="ADAL" clId="{D1966BAB-63DA-481D-BA86-6F682B56674D}" dt="2022-04-07T13:44:53.415" v="3753" actId="931"/>
          <ac:spMkLst>
            <pc:docMk/>
            <pc:sldMk cId="1461910588" sldId="1068"/>
            <ac:spMk id="3" creationId="{A38AFD8E-E3A4-42E1-AFD3-75F88E404BE1}"/>
          </ac:spMkLst>
        </pc:spChg>
        <pc:picChg chg="add mod">
          <ac:chgData name="Filip Boen" userId="f3ba5a88-dbd6-47dd-871a-e364d5b391b4" providerId="ADAL" clId="{D1966BAB-63DA-481D-BA86-6F682B56674D}" dt="2022-04-07T13:44:59.389" v="3757" actId="1076"/>
          <ac:picMkLst>
            <pc:docMk/>
            <pc:sldMk cId="1461910588" sldId="1068"/>
            <ac:picMk id="5" creationId="{4433EDA6-1AC7-4276-8A22-D502951B18D8}"/>
          </ac:picMkLst>
        </pc:picChg>
      </pc:sldChg>
      <pc:sldChg chg="add del modNotes">
        <pc:chgData name="Filip Boen" userId="f3ba5a88-dbd6-47dd-871a-e364d5b391b4" providerId="ADAL" clId="{D1966BAB-63DA-481D-BA86-6F682B56674D}" dt="2022-04-07T14:00:21.977" v="4978"/>
        <pc:sldMkLst>
          <pc:docMk/>
          <pc:sldMk cId="513262807" sldId="1069"/>
        </pc:sldMkLst>
      </pc:sldChg>
      <pc:sldChg chg="addSp delSp modSp add modAnim modNotes modNotesTx">
        <pc:chgData name="Filip Boen" userId="f3ba5a88-dbd6-47dd-871a-e364d5b391b4" providerId="ADAL" clId="{D1966BAB-63DA-481D-BA86-6F682B56674D}" dt="2022-04-07T14:29:04.969" v="7010"/>
        <pc:sldMkLst>
          <pc:docMk/>
          <pc:sldMk cId="2318337075" sldId="1069"/>
        </pc:sldMkLst>
        <pc:spChg chg="add del mod">
          <ac:chgData name="Filip Boen" userId="f3ba5a88-dbd6-47dd-871a-e364d5b391b4" providerId="ADAL" clId="{D1966BAB-63DA-481D-BA86-6F682B56674D}" dt="2022-04-07T14:04:31.164" v="5277"/>
          <ac:spMkLst>
            <pc:docMk/>
            <pc:sldMk cId="2318337075" sldId="1069"/>
            <ac:spMk id="2" creationId="{1034FD76-9BF1-498C-B0A6-B2AE0B7ECF55}"/>
          </ac:spMkLst>
        </pc:spChg>
        <pc:spChg chg="add del mod">
          <ac:chgData name="Filip Boen" userId="f3ba5a88-dbd6-47dd-871a-e364d5b391b4" providerId="ADAL" clId="{D1966BAB-63DA-481D-BA86-6F682B56674D}" dt="2022-04-07T14:05:45.817" v="5383" actId="113"/>
          <ac:spMkLst>
            <pc:docMk/>
            <pc:sldMk cId="2318337075" sldId="1069"/>
            <ac:spMk id="9" creationId="{9E1FB00C-FB00-47C6-88BF-17239AD5F695}"/>
          </ac:spMkLst>
        </pc:spChg>
        <pc:picChg chg="add del mod">
          <ac:chgData name="Filip Boen" userId="f3ba5a88-dbd6-47dd-871a-e364d5b391b4" providerId="ADAL" clId="{D1966BAB-63DA-481D-BA86-6F682B56674D}" dt="2022-04-07T14:04:33.945" v="5279"/>
          <ac:picMkLst>
            <pc:docMk/>
            <pc:sldMk cId="2318337075" sldId="1069"/>
            <ac:picMk id="3074" creationId="{DC9622E4-D011-4A35-AEF5-B42534CB0198}"/>
          </ac:picMkLst>
        </pc:picChg>
        <pc:picChg chg="add mod">
          <ac:chgData name="Filip Boen" userId="f3ba5a88-dbd6-47dd-871a-e364d5b391b4" providerId="ADAL" clId="{D1966BAB-63DA-481D-BA86-6F682B56674D}" dt="2022-04-07T14:04:57.491" v="5291" actId="14100"/>
          <ac:picMkLst>
            <pc:docMk/>
            <pc:sldMk cId="2318337075" sldId="1069"/>
            <ac:picMk id="3076" creationId="{1FAF0310-5308-449C-A404-28B1F219306E}"/>
          </ac:picMkLst>
        </pc:picChg>
      </pc:sldChg>
      <pc:sldChg chg="delSp modSp add modAnim modNotes modNotesTx">
        <pc:chgData name="Filip Boen" userId="f3ba5a88-dbd6-47dd-871a-e364d5b391b4" providerId="ADAL" clId="{D1966BAB-63DA-481D-BA86-6F682B56674D}" dt="2022-04-07T14:29:09.018" v="7011"/>
        <pc:sldMkLst>
          <pc:docMk/>
          <pc:sldMk cId="1496654516" sldId="1070"/>
        </pc:sldMkLst>
        <pc:spChg chg="mod">
          <ac:chgData name="Filip Boen" userId="f3ba5a88-dbd6-47dd-871a-e364d5b391b4" providerId="ADAL" clId="{D1966BAB-63DA-481D-BA86-6F682B56674D}" dt="2022-04-07T14:07:29.888" v="5527" actId="20577"/>
          <ac:spMkLst>
            <pc:docMk/>
            <pc:sldMk cId="1496654516" sldId="1070"/>
            <ac:spMk id="9" creationId="{9E1FB00C-FB00-47C6-88BF-17239AD5F695}"/>
          </ac:spMkLst>
        </pc:spChg>
        <pc:picChg chg="del">
          <ac:chgData name="Filip Boen" userId="f3ba5a88-dbd6-47dd-871a-e364d5b391b4" providerId="ADAL" clId="{D1966BAB-63DA-481D-BA86-6F682B56674D}" dt="2022-04-07T14:05:28.349" v="5310"/>
          <ac:picMkLst>
            <pc:docMk/>
            <pc:sldMk cId="1496654516" sldId="1070"/>
            <ac:picMk id="3076" creationId="{1FAF0310-5308-449C-A404-28B1F219306E}"/>
          </ac:picMkLst>
        </pc:picChg>
      </pc:sldChg>
      <pc:sldChg chg="addSp delSp modSp add modAnim modNotes modNotesTx">
        <pc:chgData name="Filip Boen" userId="f3ba5a88-dbd6-47dd-871a-e364d5b391b4" providerId="ADAL" clId="{D1966BAB-63DA-481D-BA86-6F682B56674D}" dt="2022-04-07T14:29:11.975" v="7012"/>
        <pc:sldMkLst>
          <pc:docMk/>
          <pc:sldMk cId="26127977" sldId="1071"/>
        </pc:sldMkLst>
        <pc:spChg chg="add del mod">
          <ac:chgData name="Filip Boen" userId="f3ba5a88-dbd6-47dd-871a-e364d5b391b4" providerId="ADAL" clId="{D1966BAB-63DA-481D-BA86-6F682B56674D}" dt="2022-04-07T14:08:36.454" v="5538" actId="20577"/>
          <ac:spMkLst>
            <pc:docMk/>
            <pc:sldMk cId="26127977" sldId="1071"/>
            <ac:spMk id="6" creationId="{99BE6611-CA50-6F42-8219-3FB23D4E6128}"/>
          </ac:spMkLst>
        </pc:spChg>
        <pc:spChg chg="mod">
          <ac:chgData name="Filip Boen" userId="f3ba5a88-dbd6-47dd-871a-e364d5b391b4" providerId="ADAL" clId="{D1966BAB-63DA-481D-BA86-6F682B56674D}" dt="2022-04-07T14:16:45.535" v="5927" actId="20577"/>
          <ac:spMkLst>
            <pc:docMk/>
            <pc:sldMk cId="26127977" sldId="1071"/>
            <ac:spMk id="9" creationId="{9E1FB00C-FB00-47C6-88BF-17239AD5F695}"/>
          </ac:spMkLst>
        </pc:spChg>
        <pc:spChg chg="mod">
          <ac:chgData name="Filip Boen" userId="f3ba5a88-dbd6-47dd-871a-e364d5b391b4" providerId="ADAL" clId="{D1966BAB-63DA-481D-BA86-6F682B56674D}" dt="2022-04-07T14:08:57.223" v="5715" actId="20577"/>
          <ac:spMkLst>
            <pc:docMk/>
            <pc:sldMk cId="26127977" sldId="1071"/>
            <ac:spMk id="10" creationId="{8F590BBE-DFF9-4E01-91C4-3D5760711361}"/>
          </ac:spMkLst>
        </pc:spChg>
      </pc:sldChg>
      <pc:sldChg chg="addSp delSp modSp add">
        <pc:chgData name="Filip Boen" userId="f3ba5a88-dbd6-47dd-871a-e364d5b391b4" providerId="ADAL" clId="{D1966BAB-63DA-481D-BA86-6F682B56674D}" dt="2022-04-07T14:29:16.312" v="7014" actId="14100"/>
        <pc:sldMkLst>
          <pc:docMk/>
          <pc:sldMk cId="2887581663" sldId="1072"/>
        </pc:sldMkLst>
        <pc:spChg chg="del">
          <ac:chgData name="Filip Boen" userId="f3ba5a88-dbd6-47dd-871a-e364d5b391b4" providerId="ADAL" clId="{D1966BAB-63DA-481D-BA86-6F682B56674D}" dt="2022-04-07T14:13:55.458" v="5726"/>
          <ac:spMkLst>
            <pc:docMk/>
            <pc:sldMk cId="2887581663" sldId="1072"/>
            <ac:spMk id="2" creationId="{176D581D-AE9C-4F84-A364-B264BE6BEA1F}"/>
          </ac:spMkLst>
        </pc:spChg>
        <pc:spChg chg="del">
          <ac:chgData name="Filip Boen" userId="f3ba5a88-dbd6-47dd-871a-e364d5b391b4" providerId="ADAL" clId="{D1966BAB-63DA-481D-BA86-6F682B56674D}" dt="2022-04-07T14:13:48.524" v="5722"/>
          <ac:spMkLst>
            <pc:docMk/>
            <pc:sldMk cId="2887581663" sldId="1072"/>
            <ac:spMk id="3" creationId="{BC0FE2C4-AC4F-4709-A781-95ABF2B3BABB}"/>
          </ac:spMkLst>
        </pc:spChg>
        <pc:picChg chg="add mod">
          <ac:chgData name="Filip Boen" userId="f3ba5a88-dbd6-47dd-871a-e364d5b391b4" providerId="ADAL" clId="{D1966BAB-63DA-481D-BA86-6F682B56674D}" dt="2022-04-07T14:29:16.312" v="7014" actId="14100"/>
          <ac:picMkLst>
            <pc:docMk/>
            <pc:sldMk cId="2887581663" sldId="1072"/>
            <ac:picMk id="4" creationId="{C53D7BA4-3ADB-4995-99DB-7572691BF9B6}"/>
          </ac:picMkLst>
        </pc:picChg>
      </pc:sldChg>
      <pc:sldChg chg="modSp add modAnim modNotes modNotesTx">
        <pc:chgData name="Filip Boen" userId="f3ba5a88-dbd6-47dd-871a-e364d5b391b4" providerId="ADAL" clId="{D1966BAB-63DA-481D-BA86-6F682B56674D}" dt="2022-04-07T14:37:08.297" v="7037"/>
        <pc:sldMkLst>
          <pc:docMk/>
          <pc:sldMk cId="328876395" sldId="1073"/>
        </pc:sldMkLst>
        <pc:spChg chg="mod">
          <ac:chgData name="Filip Boen" userId="f3ba5a88-dbd6-47dd-871a-e364d5b391b4" providerId="ADAL" clId="{D1966BAB-63DA-481D-BA86-6F682B56674D}" dt="2022-04-07T14:16:59.311" v="5931" actId="20577"/>
          <ac:spMkLst>
            <pc:docMk/>
            <pc:sldMk cId="328876395" sldId="1073"/>
            <ac:spMk id="6" creationId="{99BE6611-CA50-6F42-8219-3FB23D4E6128}"/>
          </ac:spMkLst>
        </pc:spChg>
        <pc:spChg chg="mod">
          <ac:chgData name="Filip Boen" userId="f3ba5a88-dbd6-47dd-871a-e364d5b391b4" providerId="ADAL" clId="{D1966BAB-63DA-481D-BA86-6F682B56674D}" dt="2022-04-07T14:24:17.453" v="6465" actId="20577"/>
          <ac:spMkLst>
            <pc:docMk/>
            <pc:sldMk cId="328876395" sldId="1073"/>
            <ac:spMk id="9" creationId="{9E1FB00C-FB00-47C6-88BF-17239AD5F695}"/>
          </ac:spMkLst>
        </pc:spChg>
        <pc:spChg chg="mod">
          <ac:chgData name="Filip Boen" userId="f3ba5a88-dbd6-47dd-871a-e364d5b391b4" providerId="ADAL" clId="{D1966BAB-63DA-481D-BA86-6F682B56674D}" dt="2022-04-07T14:17:14.190" v="6029" actId="20577"/>
          <ac:spMkLst>
            <pc:docMk/>
            <pc:sldMk cId="328876395" sldId="1073"/>
            <ac:spMk id="10" creationId="{8F590BBE-DFF9-4E01-91C4-3D5760711361}"/>
          </ac:spMkLst>
        </pc:spChg>
      </pc:sldChg>
      <pc:sldChg chg="addSp delSp modSp add">
        <pc:chgData name="Filip Boen" userId="f3ba5a88-dbd6-47dd-871a-e364d5b391b4" providerId="ADAL" clId="{D1966BAB-63DA-481D-BA86-6F682B56674D}" dt="2022-04-07T14:21:42.687" v="6056"/>
        <pc:sldMkLst>
          <pc:docMk/>
          <pc:sldMk cId="626148382" sldId="1074"/>
        </pc:sldMkLst>
        <pc:spChg chg="del">
          <ac:chgData name="Filip Boen" userId="f3ba5a88-dbd6-47dd-871a-e364d5b391b4" providerId="ADAL" clId="{D1966BAB-63DA-481D-BA86-6F682B56674D}" dt="2022-04-07T14:21:42.687" v="6056"/>
          <ac:spMkLst>
            <pc:docMk/>
            <pc:sldMk cId="626148382" sldId="1074"/>
            <ac:spMk id="2" creationId="{1BD6C844-CAA5-4AC0-9BA7-BF33F2482508}"/>
          </ac:spMkLst>
        </pc:spChg>
        <pc:spChg chg="del">
          <ac:chgData name="Filip Boen" userId="f3ba5a88-dbd6-47dd-871a-e364d5b391b4" providerId="ADAL" clId="{D1966BAB-63DA-481D-BA86-6F682B56674D}" dt="2022-04-07T14:21:36.860" v="6052"/>
          <ac:spMkLst>
            <pc:docMk/>
            <pc:sldMk cId="626148382" sldId="1074"/>
            <ac:spMk id="3" creationId="{302CE009-4D2F-4170-AF63-EA9223B885D1}"/>
          </ac:spMkLst>
        </pc:spChg>
        <pc:picChg chg="add mod">
          <ac:chgData name="Filip Boen" userId="f3ba5a88-dbd6-47dd-871a-e364d5b391b4" providerId="ADAL" clId="{D1966BAB-63DA-481D-BA86-6F682B56674D}" dt="2022-04-07T14:21:40.884" v="6055" actId="14100"/>
          <ac:picMkLst>
            <pc:docMk/>
            <pc:sldMk cId="626148382" sldId="1074"/>
            <ac:picMk id="4" creationId="{57C80440-BFA8-4EC1-936F-BCE6EB94C37B}"/>
          </ac:picMkLst>
        </pc:picChg>
      </pc:sldChg>
    </pc:docChg>
  </pc:docChgLst>
  <pc:docChgLst>
    <pc:chgData name="Filip Boen" userId="f3ba5a88-dbd6-47dd-871a-e364d5b391b4" providerId="ADAL" clId="{F023C9FA-D34B-4C63-8DEF-C942C193A5CB}"/>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smtClean="0"/>
            </a:lvl1pPr>
          </a:lstStyle>
          <a:p>
            <a:pPr>
              <a:defRPr/>
            </a:pPr>
            <a:endParaRPr lang="en-GB"/>
          </a:p>
        </p:txBody>
      </p:sp>
      <p:sp>
        <p:nvSpPr>
          <p:cNvPr id="3" name="Date Placeholder 2"/>
          <p:cNvSpPr>
            <a:spLocks noGrp="1"/>
          </p:cNvSpPr>
          <p:nvPr>
            <p:ph type="dt" sz="quarter" idx="1"/>
          </p:nvPr>
        </p:nvSpPr>
        <p:spPr>
          <a:xfrm>
            <a:off x="3849689" y="1"/>
            <a:ext cx="2946400" cy="496889"/>
          </a:xfrm>
          <a:prstGeom prst="rect">
            <a:avLst/>
          </a:prstGeom>
        </p:spPr>
        <p:txBody>
          <a:bodyPr vert="horz" lIns="91440" tIns="45720" rIns="91440" bIns="45720" rtlCol="0"/>
          <a:lstStyle>
            <a:lvl1pPr algn="r">
              <a:defRPr sz="1200" smtClean="0"/>
            </a:lvl1pPr>
          </a:lstStyle>
          <a:p>
            <a:pPr>
              <a:defRPr/>
            </a:pPr>
            <a:fld id="{B1D2B90C-776D-469A-A8A2-18DE75BD3603}" type="datetimeFigureOut">
              <a:rPr lang="en-GB"/>
              <a:pPr>
                <a:defRPr/>
              </a:pPr>
              <a:t>07/04/2022</a:t>
            </a:fld>
            <a:endParaRPr lang="en-GB"/>
          </a:p>
        </p:txBody>
      </p:sp>
      <p:sp>
        <p:nvSpPr>
          <p:cNvPr id="4" name="Footer Placeholder 3"/>
          <p:cNvSpPr>
            <a:spLocks noGrp="1"/>
          </p:cNvSpPr>
          <p:nvPr>
            <p:ph type="ftr" sz="quarter" idx="2"/>
          </p:nvPr>
        </p:nvSpPr>
        <p:spPr>
          <a:xfrm>
            <a:off x="0" y="9428164"/>
            <a:ext cx="2946400" cy="496887"/>
          </a:xfrm>
          <a:prstGeom prst="rect">
            <a:avLst/>
          </a:prstGeom>
        </p:spPr>
        <p:txBody>
          <a:bodyPr vert="horz" lIns="91440" tIns="45720" rIns="91440" bIns="45720" rtlCol="0" anchor="b"/>
          <a:lstStyle>
            <a:lvl1pPr algn="l">
              <a:defRPr sz="1200" smtClean="0"/>
            </a:lvl1pPr>
          </a:lstStyle>
          <a:p>
            <a:pPr>
              <a:defRPr/>
            </a:pPr>
            <a:endParaRPr lang="en-GB"/>
          </a:p>
        </p:txBody>
      </p:sp>
      <p:sp>
        <p:nvSpPr>
          <p:cNvPr id="5" name="Slide Number Placeholder 4"/>
          <p:cNvSpPr>
            <a:spLocks noGrp="1"/>
          </p:cNvSpPr>
          <p:nvPr>
            <p:ph type="sldNum" sz="quarter" idx="3"/>
          </p:nvPr>
        </p:nvSpPr>
        <p:spPr>
          <a:xfrm>
            <a:off x="3849689" y="9428164"/>
            <a:ext cx="2946400" cy="496887"/>
          </a:xfrm>
          <a:prstGeom prst="rect">
            <a:avLst/>
          </a:prstGeom>
        </p:spPr>
        <p:txBody>
          <a:bodyPr vert="horz" lIns="91440" tIns="45720" rIns="91440" bIns="45720" rtlCol="0" anchor="b"/>
          <a:lstStyle>
            <a:lvl1pPr algn="r">
              <a:defRPr sz="1200" smtClean="0"/>
            </a:lvl1pPr>
          </a:lstStyle>
          <a:p>
            <a:pPr>
              <a:defRPr/>
            </a:pPr>
            <a:fld id="{1D645871-7ABB-47CC-AF40-5207FD0B05A9}" type="slidenum">
              <a:rPr lang="en-GB"/>
              <a:pPr>
                <a:defRPr/>
              </a:pPr>
              <a:t>‹#›</a:t>
            </a:fld>
            <a:endParaRPr lang="en-GB"/>
          </a:p>
        </p:txBody>
      </p:sp>
    </p:spTree>
    <p:extLst>
      <p:ext uri="{BB962C8B-B14F-4D97-AF65-F5344CB8AC3E}">
        <p14:creationId xmlns:p14="http://schemas.microsoft.com/office/powerpoint/2010/main" val="3752453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a:ea typeface="ＭＳ Ｐゴシック" charset="-128"/>
              </a:defRPr>
            </a:lvl1pPr>
          </a:lstStyle>
          <a:p>
            <a:pPr>
              <a:defRPr/>
            </a:pPr>
            <a:endParaRPr lang="en-GB"/>
          </a:p>
        </p:txBody>
      </p:sp>
      <p:sp>
        <p:nvSpPr>
          <p:cNvPr id="3" name="Date Placeholder 2"/>
          <p:cNvSpPr>
            <a:spLocks noGrp="1"/>
          </p:cNvSpPr>
          <p:nvPr>
            <p:ph type="dt" idx="1"/>
          </p:nvPr>
        </p:nvSpPr>
        <p:spPr>
          <a:xfrm>
            <a:off x="3849689" y="1"/>
            <a:ext cx="2946400" cy="496889"/>
          </a:xfrm>
          <a:prstGeom prst="rect">
            <a:avLst/>
          </a:prstGeom>
        </p:spPr>
        <p:txBody>
          <a:bodyPr vert="horz" lIns="91440" tIns="45720" rIns="91440" bIns="45720" rtlCol="0"/>
          <a:lstStyle>
            <a:lvl1pPr algn="r">
              <a:defRPr sz="1200">
                <a:ea typeface="ＭＳ Ｐゴシック" charset="-128"/>
              </a:defRPr>
            </a:lvl1pPr>
          </a:lstStyle>
          <a:p>
            <a:pPr>
              <a:defRPr/>
            </a:pPr>
            <a:fld id="{36308773-B399-475F-B46D-C9B103CD1E7E}" type="datetimeFigureOut">
              <a:rPr lang="en-GB"/>
              <a:pPr>
                <a:defRPr/>
              </a:pPr>
              <a:t>07/04/2022</a:t>
            </a:fld>
            <a:endParaRPr lang="en-GB"/>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9451" y="4714877"/>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9428164"/>
            <a:ext cx="2946400" cy="496887"/>
          </a:xfrm>
          <a:prstGeom prst="rect">
            <a:avLst/>
          </a:prstGeom>
        </p:spPr>
        <p:txBody>
          <a:bodyPr vert="horz" lIns="91440" tIns="45720" rIns="91440" bIns="45720" rtlCol="0" anchor="b"/>
          <a:lstStyle>
            <a:lvl1pPr algn="l">
              <a:defRPr sz="1200">
                <a:ea typeface="ＭＳ Ｐゴシック" charset="-128"/>
              </a:defRPr>
            </a:lvl1pPr>
          </a:lstStyle>
          <a:p>
            <a:pPr>
              <a:defRPr/>
            </a:pPr>
            <a:endParaRPr lang="en-GB"/>
          </a:p>
        </p:txBody>
      </p:sp>
      <p:sp>
        <p:nvSpPr>
          <p:cNvPr id="7" name="Slide Number Placeholder 6"/>
          <p:cNvSpPr>
            <a:spLocks noGrp="1"/>
          </p:cNvSpPr>
          <p:nvPr>
            <p:ph type="sldNum" sz="quarter" idx="5"/>
          </p:nvPr>
        </p:nvSpPr>
        <p:spPr>
          <a:xfrm>
            <a:off x="3849689" y="9428164"/>
            <a:ext cx="2946400" cy="496887"/>
          </a:xfrm>
          <a:prstGeom prst="rect">
            <a:avLst/>
          </a:prstGeom>
        </p:spPr>
        <p:txBody>
          <a:bodyPr vert="horz" lIns="91440" tIns="45720" rIns="91440" bIns="45720" rtlCol="0" anchor="b"/>
          <a:lstStyle>
            <a:lvl1pPr algn="r">
              <a:defRPr sz="1200">
                <a:ea typeface="ＭＳ Ｐゴシック" charset="-128"/>
              </a:defRPr>
            </a:lvl1pPr>
          </a:lstStyle>
          <a:p>
            <a:pPr>
              <a:defRPr/>
            </a:pPr>
            <a:fld id="{04915706-070A-4707-AA18-DDF1820200B2}" type="slidenum">
              <a:rPr lang="en-GB"/>
              <a:pPr>
                <a:defRPr/>
              </a:pPr>
              <a:t>‹#›</a:t>
            </a:fld>
            <a:endParaRPr lang="en-GB"/>
          </a:p>
        </p:txBody>
      </p:sp>
    </p:spTree>
    <p:extLst>
      <p:ext uri="{BB962C8B-B14F-4D97-AF65-F5344CB8AC3E}">
        <p14:creationId xmlns:p14="http://schemas.microsoft.com/office/powerpoint/2010/main" val="21503311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a:t>
            </a:fld>
            <a:endParaRPr lang="en-GB" dirty="0"/>
          </a:p>
        </p:txBody>
      </p:sp>
    </p:spTree>
    <p:extLst>
      <p:ext uri="{BB962C8B-B14F-4D97-AF65-F5344CB8AC3E}">
        <p14:creationId xmlns:p14="http://schemas.microsoft.com/office/powerpoint/2010/main" val="37929796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Social identification also has an important role to play in determining which emotions individuals experience when it comes to secondary appraisal. In particular, belonging to a group enhances actors’ sense of personal control and agency (Greenaway, Haslam et al., 2015) as well as their efficacy and perceptions of competence (Thomas et al., 2017). For example, merely by knowing that she belongs to a team, a volleyball player is likely to feel more in control of, and able to face, the demands of an upcoming match in ways that translate into her feeling more excitement and less anxiety (Jones et al., 2009).</a:t>
            </a:r>
          </a:p>
          <a:p>
            <a:r>
              <a:rPr lang="en-US" sz="1200" b="0" i="0" u="none" strike="noStrike" kern="1200" baseline="0" dirty="0">
                <a:solidFill>
                  <a:schemeClr val="tx1"/>
                </a:solidFill>
                <a:latin typeface="+mn-lt"/>
                <a:ea typeface="+mn-ea"/>
                <a:cs typeface="+mn-cs"/>
              </a:rPr>
              <a:t>Moreover, being part of a group is bound up with social support (Haslam, Reicher, &amp; Levine, 2012; see also Chapter 14). For example, as discussed in Chapter 2, football fans are more likely to help someone whom they </a:t>
            </a:r>
            <a:r>
              <a:rPr lang="en-US" sz="1200" b="0" i="0" u="none" strike="noStrike" kern="1200" baseline="0" dirty="0" err="1">
                <a:solidFill>
                  <a:schemeClr val="tx1"/>
                </a:solidFill>
                <a:latin typeface="+mn-lt"/>
                <a:ea typeface="+mn-ea"/>
                <a:cs typeface="+mn-cs"/>
              </a:rPr>
              <a:t>recognise</a:t>
            </a:r>
            <a:r>
              <a:rPr lang="en-US" sz="1200" b="0" i="0" u="none" strike="noStrike" kern="1200" baseline="0" dirty="0">
                <a:solidFill>
                  <a:schemeClr val="tx1"/>
                </a:solidFill>
                <a:latin typeface="+mn-lt"/>
                <a:ea typeface="+mn-ea"/>
                <a:cs typeface="+mn-cs"/>
              </a:rPr>
              <a:t> as a fan of the same team than a fan of a rival team (Levine, Prosser, Evans, &amp; Reicher, 2005). Interestingly, though, if fans are encouraged to categorize themselves not as supporters of a particular team but more inclusively as football fans in general, they are then more likely to help fans of another team (but not those who are not football fans; Levine et al., 2005). Perceptions of more social support (e.g., from fellow referees), in turn, make individuals feel more able to cope with situational demands such as a particularly aggressive team (Freeman &amp; Rees, 2009; Rees et al., 2015). Critically, too, it appears that shared emotions play a role in these collective coping processes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Palmateer</a:t>
            </a:r>
            <a:r>
              <a:rPr lang="en-US" sz="1200" b="0" i="0" u="none" strike="noStrike" kern="1200" baseline="0" dirty="0">
                <a:solidFill>
                  <a:schemeClr val="tx1"/>
                </a:solidFill>
                <a:latin typeface="+mn-lt"/>
                <a:ea typeface="+mn-ea"/>
                <a:cs typeface="+mn-cs"/>
              </a:rPr>
              <a:t> et al., 2016). Yet, regardless of situational stakes and coping prospects, a stronger sense of social identity may in itself generate more pleasant emotions. In fact, as can be seen from measures of social identification reproduced in the Appendix (available online at: https://study.sagepub.com/haslamfransenboensportspsych, an important part of the </a:t>
            </a:r>
            <a:r>
              <a:rPr lang="en-US" sz="1200" b="0" i="0" u="none" strike="noStrike" kern="1200" baseline="0" dirty="0" err="1">
                <a:solidFill>
                  <a:schemeClr val="tx1"/>
                </a:solidFill>
                <a:latin typeface="+mn-lt"/>
                <a:ea typeface="+mn-ea"/>
                <a:cs typeface="+mn-cs"/>
              </a:rPr>
              <a:t>operationalisation</a:t>
            </a:r>
            <a:r>
              <a:rPr lang="en-US" sz="1200" b="0" i="0" u="none" strike="noStrike" kern="1200" baseline="0" dirty="0">
                <a:solidFill>
                  <a:schemeClr val="tx1"/>
                </a:solidFill>
                <a:latin typeface="+mn-lt"/>
                <a:ea typeface="+mn-ea"/>
                <a:cs typeface="+mn-cs"/>
              </a:rPr>
              <a:t> of social identity is </a:t>
            </a:r>
            <a:r>
              <a:rPr lang="en-US" sz="1200" b="0" i="1" u="none" strike="noStrike" kern="1200" baseline="0" dirty="0">
                <a:solidFill>
                  <a:schemeClr val="tx1"/>
                </a:solidFill>
                <a:latin typeface="+mn-lt"/>
                <a:ea typeface="+mn-ea"/>
                <a:cs typeface="+mn-cs"/>
              </a:rPr>
              <a:t>ingroup affect </a:t>
            </a:r>
            <a:r>
              <a:rPr lang="en-US" sz="1200" b="0" i="0" u="none" strike="noStrike" kern="1200" baseline="0" dirty="0">
                <a:solidFill>
                  <a:schemeClr val="tx1"/>
                </a:solidFill>
                <a:latin typeface="+mn-lt"/>
                <a:ea typeface="+mn-ea"/>
                <a:cs typeface="+mn-cs"/>
              </a:rPr>
              <a:t>– that is, pleasant feelings derived from being associated with a particular group (Bruner &amp; Benson, 2018; Cameron, 2004). This ingroup affect is particularly positive if the group with which one associates has high status (e.g., is a successful rather than an unsuccessful football team) because this also enhances actors’ self-esteem (Tajfel, 1978; see also Chapter 2). Nevertheless, group membership alone often generates pleasant feelings in part because perceiving oneself as a group member can help satisfy the fundamental need to belong (Baumeister &amp; Leary, 1995; </a:t>
            </a:r>
            <a:r>
              <a:rPr lang="en-US" sz="1200" b="0" i="0" u="none" strike="noStrike" kern="1200" baseline="0" dirty="0" err="1">
                <a:solidFill>
                  <a:schemeClr val="tx1"/>
                </a:solidFill>
                <a:latin typeface="+mn-lt"/>
                <a:ea typeface="+mn-ea"/>
                <a:cs typeface="+mn-cs"/>
              </a:rPr>
              <a:t>Eys</a:t>
            </a:r>
            <a:r>
              <a:rPr lang="en-US" sz="1200" b="0" i="0" u="none" strike="noStrike" kern="1200" baseline="0" dirty="0">
                <a:solidFill>
                  <a:schemeClr val="tx1"/>
                </a:solidFill>
                <a:latin typeface="+mn-lt"/>
                <a:ea typeface="+mn-ea"/>
                <a:cs typeface="+mn-cs"/>
              </a:rPr>
              <a:t>, Bruner, &amp; Martin, 2019; Greenaway, Cruwys et al., 2016). Indeed, one reason why athletes and fans identify with their teams is to gain a sense of belonging and meaning (Thomas et al., 2017) and, indeed, feeling connected to others typically generates pleasant emotions (Neville &amp; Reicher, 2011). </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 this context perceived similarity to others appears to be particularly relevant. For example, as Beauchamp and O’Rourke discuss in Chapter 11, older adults experienced greater group cohesion and more enjoyment, and ultimately attended exercise classes more frequently, if they were grouped with similar rather than dissimilar others (in terms of age, ability and interests; Beauchamp et al., 2018; Bennett et al., 2018). Younger exercisers, too, recalled having felt better and enjoyed their classes more if they saw those classes to have a high degree of entitativity (i.e., a stronger sense of ‘one-ness’; </a:t>
            </a:r>
            <a:r>
              <a:rPr lang="en-US" sz="1200" b="0" i="0" u="none" strike="noStrike" kern="1200" baseline="0" dirty="0" err="1">
                <a:solidFill>
                  <a:schemeClr val="tx1"/>
                </a:solidFill>
                <a:latin typeface="+mn-lt"/>
                <a:ea typeface="+mn-ea"/>
                <a:cs typeface="+mn-cs"/>
              </a:rPr>
              <a:t>Graupensperger</a:t>
            </a:r>
            <a:r>
              <a:rPr lang="en-US" sz="1200" b="0" i="0" u="none" strike="noStrike" kern="1200" baseline="0" dirty="0">
                <a:solidFill>
                  <a:schemeClr val="tx1"/>
                </a:solidFill>
                <a:latin typeface="+mn-lt"/>
                <a:ea typeface="+mn-ea"/>
                <a:cs typeface="+mn-cs"/>
              </a:rPr>
              <a:t> et al., 2019). </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11</a:t>
            </a:fld>
            <a:endParaRPr lang="en-GB"/>
          </a:p>
        </p:txBody>
      </p:sp>
    </p:spTree>
    <p:extLst>
      <p:ext uri="{BB962C8B-B14F-4D97-AF65-F5344CB8AC3E}">
        <p14:creationId xmlns:p14="http://schemas.microsoft.com/office/powerpoint/2010/main" val="22309374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 addition to helping us to understand how and with which emotions actors respond to sporting situations and events, a social identity approach to emotions also provides an explanation of the development of collective emotions in sport and exercise settings. Specifically, individuals’ group-based emotions are typically aggregated – and accentuated – in collective emotions and social identification enhances emotional convergence processes within groups. </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Group-based emotions give rise to collective emotions </a:t>
            </a:r>
          </a:p>
          <a:p>
            <a:r>
              <a:rPr lang="en-US" sz="1200" b="0" i="0" u="none" strike="noStrike" kern="1200" baseline="0" dirty="0">
                <a:solidFill>
                  <a:schemeClr val="tx1"/>
                </a:solidFill>
                <a:latin typeface="+mn-lt"/>
                <a:ea typeface="+mn-ea"/>
                <a:cs typeface="+mn-cs"/>
              </a:rPr>
              <a:t>Very simply, to the extent that members appraise and react to situations on the basis of social identities rather than personal identities, members of the same group should agree in their emotional responses to a given situation or event (von </a:t>
            </a:r>
            <a:r>
              <a:rPr lang="en-US" sz="1200" b="0" i="0" u="none" strike="noStrike" kern="1200" baseline="0" dirty="0" err="1">
                <a:solidFill>
                  <a:schemeClr val="tx1"/>
                </a:solidFill>
                <a:latin typeface="+mn-lt"/>
                <a:ea typeface="+mn-ea"/>
                <a:cs typeface="+mn-cs"/>
              </a:rPr>
              <a:t>Scheve</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Ismer</a:t>
            </a:r>
            <a:r>
              <a:rPr lang="en-US" sz="1200" b="0" i="0" u="none" strike="noStrike" kern="1200" baseline="0" dirty="0">
                <a:solidFill>
                  <a:schemeClr val="tx1"/>
                </a:solidFill>
                <a:latin typeface="+mn-lt"/>
                <a:ea typeface="+mn-ea"/>
                <a:cs typeface="+mn-cs"/>
              </a:rPr>
              <a:t>, 2013; see Figure 9.3). Accordingly, to the extent that they are experienced by multiple group members, group-based emotions should generally give rise to collective emotions (Goldenberg et al., 2014). Athletes’ reports from a range of sports support this idea in suggesting that a shared social identity and the resultant group-based emotions give rise to emotional consensus within teams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Palmateer</a:t>
            </a:r>
            <a:r>
              <a:rPr lang="en-US" sz="1200" b="0" i="0" u="none" strike="noStrike" kern="1200" baseline="0" dirty="0">
                <a:solidFill>
                  <a:schemeClr val="tx1"/>
                </a:solidFill>
                <a:latin typeface="+mn-lt"/>
                <a:ea typeface="+mn-ea"/>
                <a:cs typeface="+mn-cs"/>
              </a:rPr>
              <a:t> et al., 2016). Indeed, this more broadly supports the capacity for social identity to be a basis for group </a:t>
            </a:r>
            <a:r>
              <a:rPr lang="en-US" sz="1200" b="0" i="0" u="none" strike="noStrike" kern="1200" baseline="0" dirty="0" err="1">
                <a:solidFill>
                  <a:schemeClr val="tx1"/>
                </a:solidFill>
                <a:latin typeface="+mn-lt"/>
                <a:ea typeface="+mn-ea"/>
                <a:cs typeface="+mn-cs"/>
              </a:rPr>
              <a:t>consensualisation</a:t>
            </a:r>
            <a:r>
              <a:rPr lang="en-US" sz="1200" b="0" i="0" u="none" strike="noStrike" kern="1200" baseline="0" dirty="0">
                <a:solidFill>
                  <a:schemeClr val="tx1"/>
                </a:solidFill>
                <a:latin typeface="+mn-lt"/>
                <a:ea typeface="+mn-ea"/>
                <a:cs typeface="+mn-cs"/>
              </a:rPr>
              <a:t> (not only in emotions, but also attitudes, beliefs, values, etc.; Haslam et al., 1998). </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Along these lines, we would argue that fans’ group-based emotional responses (e.g., to team performance or rival fans; Crisp et al., 2007; </a:t>
            </a:r>
            <a:r>
              <a:rPr lang="en-US" sz="1200" b="0" i="0" u="none" strike="noStrike" kern="1200" baseline="0" dirty="0" err="1">
                <a:solidFill>
                  <a:schemeClr val="tx1"/>
                </a:solidFill>
                <a:latin typeface="+mn-lt"/>
                <a:ea typeface="+mn-ea"/>
                <a:cs typeface="+mn-cs"/>
              </a:rPr>
              <a:t>Markovits</a:t>
            </a:r>
            <a:r>
              <a:rPr lang="en-US" sz="1200" b="0" i="0" u="none" strike="noStrike" kern="1200" baseline="0" dirty="0">
                <a:solidFill>
                  <a:schemeClr val="tx1"/>
                </a:solidFill>
                <a:latin typeface="+mn-lt"/>
                <a:ea typeface="+mn-ea"/>
                <a:cs typeface="+mn-cs"/>
              </a:rPr>
              <a:t> et al., 2017) apply not only to individual actors but to the whole category of (identified) fans, and hence stimulate collective emotions within this group. In line with this point, Spanish and English football fans were found to have distinct emotion profiles in response to events in the 2010 World Cup, which corresponded to their national teams’ performance in the competition (Jones, Coffee, Sheffield, </a:t>
            </a:r>
            <a:r>
              <a:rPr lang="en-US" sz="1200" b="0" i="0" u="none" strike="noStrike" kern="1200" baseline="0" dirty="0" err="1">
                <a:solidFill>
                  <a:schemeClr val="tx1"/>
                </a:solidFill>
                <a:latin typeface="+mn-lt"/>
                <a:ea typeface="+mn-ea"/>
                <a:cs typeface="+mn-cs"/>
              </a:rPr>
              <a:t>Yangüez</a:t>
            </a:r>
            <a:r>
              <a:rPr lang="en-US" sz="1200" b="0" i="0" u="none" strike="noStrike" kern="1200" baseline="0" dirty="0">
                <a:solidFill>
                  <a:schemeClr val="tx1"/>
                </a:solidFill>
                <a:latin typeface="+mn-lt"/>
                <a:ea typeface="+mn-ea"/>
                <a:cs typeface="+mn-cs"/>
              </a:rPr>
              <a:t>, &amp; Barker, 2012). Specifically, the Spanish fans (whose team won the competition) experienced much more positive emotions than the English fans (whose team was eliminated in the preliminary phase) and sustained these positive emotions for four days after the end of the tournament. Moreover, the positive emotional responses were not confined to fans who identified highly with the team, presumably because the positive affect associated with winning the World Cup affected the country as a whole (i.e., ‘us Spaniards’).</a:t>
            </a:r>
          </a:p>
          <a:p>
            <a:r>
              <a:rPr lang="en-US" sz="1200" b="0" i="0" u="none" strike="noStrike" kern="1200" baseline="0" dirty="0">
                <a:solidFill>
                  <a:schemeClr val="tx1"/>
                </a:solidFill>
                <a:latin typeface="+mn-lt"/>
                <a:ea typeface="+mn-ea"/>
                <a:cs typeface="+mn-cs"/>
              </a:rPr>
              <a:t>Indeed, in addition to stimulating summative group-based emotions, a common social identity often induces a unique and distinctive form of positive collective emotion. Specifically, if members </a:t>
            </a:r>
            <a:r>
              <a:rPr lang="en-US" sz="1200" b="0" i="0" u="none" strike="noStrike" kern="1200" baseline="0" dirty="0" err="1">
                <a:solidFill>
                  <a:schemeClr val="tx1"/>
                </a:solidFill>
                <a:latin typeface="+mn-lt"/>
                <a:ea typeface="+mn-ea"/>
                <a:cs typeface="+mn-cs"/>
              </a:rPr>
              <a:t>recognise</a:t>
            </a:r>
            <a:r>
              <a:rPr lang="en-US" sz="1200" b="0" i="0" u="none" strike="noStrike" kern="1200" baseline="0" dirty="0">
                <a:solidFill>
                  <a:schemeClr val="tx1"/>
                </a:solidFill>
                <a:latin typeface="+mn-lt"/>
                <a:ea typeface="+mn-ea"/>
                <a:cs typeface="+mn-cs"/>
              </a:rPr>
              <a:t> that they are part of the same group and share emotional responses to an event, they are likely to experience </a:t>
            </a:r>
            <a:r>
              <a:rPr lang="en-US" sz="1200" b="0" i="1" u="none" strike="noStrike" kern="1200" baseline="0" dirty="0">
                <a:solidFill>
                  <a:schemeClr val="tx1"/>
                </a:solidFill>
                <a:latin typeface="+mn-lt"/>
                <a:ea typeface="+mn-ea"/>
                <a:cs typeface="+mn-cs"/>
              </a:rPr>
              <a:t>effervescence </a:t>
            </a:r>
            <a:r>
              <a:rPr lang="en-US" sz="1200" b="0" i="0" u="none" strike="noStrike" kern="1200" baseline="0" dirty="0">
                <a:solidFill>
                  <a:schemeClr val="tx1"/>
                </a:solidFill>
                <a:latin typeface="+mn-lt"/>
                <a:ea typeface="+mn-ea"/>
                <a:cs typeface="+mn-cs"/>
              </a:rPr>
              <a:t>(Durkheim, 1995). Effervescence describes an amplified, positive emotional state that results from individuals acting out their group memberships and feeling connected to other group members (Hopkins et al., 2016), along lines portrayed in the quotation from Szymanski and Wolfe (2016) with which we started this chapter. An emotional transformation of this form was documented by Caroline Faure and colleagues among members of the USA triathlon team (Faure, Appleby, &amp; Ray, 2014). More specifically, these athletes experienced group-based pride and excitement upon having been selected to represent their country at the world championships, and these already positive emotions were amplified into a sense of collective effervescence. As one team member observed:</a:t>
            </a:r>
          </a:p>
          <a:p>
            <a:r>
              <a:rPr lang="en-US" sz="1200" b="0" i="0" u="none" strike="noStrike" kern="1200" baseline="0" dirty="0">
                <a:solidFill>
                  <a:schemeClr val="tx1"/>
                </a:solidFill>
                <a:latin typeface="+mn-lt"/>
                <a:ea typeface="+mn-ea"/>
                <a:cs typeface="+mn-cs"/>
              </a:rPr>
              <a:t>There’s just a specialness of the race. It’s almost like it’s a once in a lifetime type of feeling. It’s almost like the Olympics, even though it’s the world championships. It’s that similar type of feeling of what you’d think the Olympics would be like. That’s why I love it. That’s why I love it so much. I can say I’m part of Team USA. There’s no other way you can experience that. (Faure et al., 2014, p. 11)</a:t>
            </a:r>
          </a:p>
          <a:p>
            <a:r>
              <a:rPr lang="en-US" sz="1200" b="0" i="0" u="none" strike="noStrike" kern="1200" baseline="0" dirty="0">
                <a:solidFill>
                  <a:schemeClr val="tx1"/>
                </a:solidFill>
                <a:latin typeface="+mn-lt"/>
                <a:ea typeface="+mn-ea"/>
                <a:cs typeface="+mn-cs"/>
              </a:rPr>
              <a:t>Social identification also reinforces ingroup emotional convergence. Indeed, one way in which effervescence appears to arise is via the emotional convergence of group members on a shared emotional state (Anderson et al., 2003) – a process that also depends on actors’ social identity. Specifically, because social identification increases members’ ingroup focus and valuation (Tajfel, 1978; see also Chapter 2), this also affects their susceptibility to emotional influence from fellow ingroup members. Providing support for this idea, Peter </a:t>
            </a:r>
            <a:r>
              <a:rPr lang="en-US" sz="1200" b="0" i="0" u="none" strike="noStrike" kern="1200" baseline="0" dirty="0" err="1">
                <a:solidFill>
                  <a:schemeClr val="tx1"/>
                </a:solidFill>
                <a:latin typeface="+mn-lt"/>
                <a:ea typeface="+mn-ea"/>
                <a:cs typeface="+mn-cs"/>
              </a:rPr>
              <a:t>Totterdell</a:t>
            </a:r>
            <a:r>
              <a:rPr lang="en-US" sz="1200" b="0" i="0" u="none" strike="noStrike" kern="1200" baseline="0" dirty="0">
                <a:solidFill>
                  <a:schemeClr val="tx1"/>
                </a:solidFill>
                <a:latin typeface="+mn-lt"/>
                <a:ea typeface="+mn-ea"/>
                <a:cs typeface="+mn-cs"/>
              </a:rPr>
              <a:t> found that the more committed professional cricketers were to their teams in terms of identification, involvement and loyalty, the more their own personal happiness was linked to the happiness of their teams while competing in the English County Championship (</a:t>
            </a:r>
            <a:r>
              <a:rPr lang="en-US" sz="1200" b="0" i="0" u="none" strike="noStrike" kern="1200" baseline="0" dirty="0" err="1">
                <a:solidFill>
                  <a:schemeClr val="tx1"/>
                </a:solidFill>
                <a:latin typeface="+mn-lt"/>
                <a:ea typeface="+mn-ea"/>
                <a:cs typeface="+mn-cs"/>
              </a:rPr>
              <a:t>Totterdell</a:t>
            </a:r>
            <a:r>
              <a:rPr lang="en-US" sz="1200" b="0" i="0" u="none" strike="noStrike" kern="1200" baseline="0" dirty="0">
                <a:solidFill>
                  <a:schemeClr val="tx1"/>
                </a:solidFill>
                <a:latin typeface="+mn-lt"/>
                <a:ea typeface="+mn-ea"/>
                <a:cs typeface="+mn-cs"/>
              </a:rPr>
              <a:t>, 2000). And speaking specifically to the notion of effervescence, university students who identified more strongly with their sports and exercise groups, and perceived themselves to be one with the other members, have also been found to experience greater emotional synchrony with their groups (</a:t>
            </a:r>
            <a:r>
              <a:rPr lang="en-US" sz="1200" b="0" i="0" u="none" strike="noStrike" kern="1200" baseline="0" dirty="0" err="1">
                <a:solidFill>
                  <a:schemeClr val="tx1"/>
                </a:solidFill>
                <a:latin typeface="+mn-lt"/>
                <a:ea typeface="+mn-ea"/>
                <a:cs typeface="+mn-cs"/>
              </a:rPr>
              <a:t>Zumeta</a:t>
            </a:r>
            <a:r>
              <a:rPr lang="en-US" sz="1200" b="0" i="0" u="none" strike="noStrike" kern="1200" baseline="0" dirty="0">
                <a:solidFill>
                  <a:schemeClr val="tx1"/>
                </a:solidFill>
                <a:latin typeface="+mn-lt"/>
                <a:ea typeface="+mn-ea"/>
                <a:cs typeface="+mn-cs"/>
              </a:rPr>
              <a:t> et al., 2016). </a:t>
            </a:r>
          </a:p>
          <a:p>
            <a:r>
              <a:rPr lang="en-US" sz="1200" b="0" i="0" u="none" strike="noStrike" kern="1200" baseline="0" dirty="0">
                <a:solidFill>
                  <a:schemeClr val="tx1"/>
                </a:solidFill>
                <a:latin typeface="+mn-lt"/>
                <a:ea typeface="+mn-ea"/>
                <a:cs typeface="+mn-cs"/>
              </a:rPr>
              <a:t>In a broader context, social identification and shared group membership may also be variables that determine whether actors converge with others’ emotions at all. For example, football players expected to feel prouder when they saw other players express pride and more ashamed when they saw others express shame (</a:t>
            </a:r>
            <a:r>
              <a:rPr lang="en-US" sz="1200" b="0" i="0" u="none" strike="noStrike" kern="1200" baseline="0" dirty="0" err="1">
                <a:solidFill>
                  <a:schemeClr val="tx1"/>
                </a:solidFill>
                <a:latin typeface="+mn-lt"/>
                <a:ea typeface="+mn-ea"/>
                <a:cs typeface="+mn-cs"/>
              </a:rPr>
              <a:t>Furley</a:t>
            </a:r>
            <a:r>
              <a:rPr lang="en-US" sz="1200" b="0" i="0" u="none" strike="noStrike" kern="1200" baseline="0" dirty="0">
                <a:solidFill>
                  <a:schemeClr val="tx1"/>
                </a:solidFill>
                <a:latin typeface="+mn-lt"/>
                <a:ea typeface="+mn-ea"/>
                <a:cs typeface="+mn-cs"/>
              </a:rPr>
              <a:t>, Moll, &amp; </a:t>
            </a:r>
            <a:r>
              <a:rPr lang="en-US" sz="1200" b="0" i="0" u="none" strike="noStrike" kern="1200" baseline="0" dirty="0" err="1">
                <a:solidFill>
                  <a:schemeClr val="tx1"/>
                </a:solidFill>
                <a:latin typeface="+mn-lt"/>
                <a:ea typeface="+mn-ea"/>
                <a:cs typeface="+mn-cs"/>
              </a:rPr>
              <a:t>Memmert</a:t>
            </a:r>
            <a:r>
              <a:rPr lang="en-US" sz="1200" b="0" i="0" u="none" strike="noStrike" kern="1200" baseline="0" dirty="0">
                <a:solidFill>
                  <a:schemeClr val="tx1"/>
                </a:solidFill>
                <a:latin typeface="+mn-lt"/>
                <a:ea typeface="+mn-ea"/>
                <a:cs typeface="+mn-cs"/>
              </a:rPr>
              <a:t>, 2015). Importantly, however, these convergence effects only emerged when those who expressed emotion were fellow teammates. When they were opponents, the effects reversed, such that players anticipated feeling more ashamed when observing opponents display pride and prouder when seeing opponents express shame. In a similar vein, John Drury and Stephen Reicher (2010) note that in sporting crowds, emotions spread quickly through people who support the same team, but not to their opponents and not to those who are policing the game (see Chapter 18). While this may seem obvious, it challenges the traditional view of emotional convergence as automatic ‘primitive emotional contagion’ (Hatfield, Cacioppo, &amp; Rapson, 1994). Instead, it supports more recent accounts of such processes as socially </a:t>
            </a:r>
            <a:r>
              <a:rPr lang="en-US" sz="1200" b="0" i="1" u="none" strike="noStrike" kern="1200" baseline="0" dirty="0">
                <a:solidFill>
                  <a:schemeClr val="tx1"/>
                </a:solidFill>
                <a:latin typeface="+mn-lt"/>
                <a:ea typeface="+mn-ea"/>
                <a:cs typeface="+mn-cs"/>
              </a:rPr>
              <a:t>bounded</a:t>
            </a:r>
            <a:r>
              <a:rPr lang="en-US" sz="1200" b="0" i="0" u="none" strike="noStrike" kern="1200" baseline="0" dirty="0">
                <a:solidFill>
                  <a:schemeClr val="tx1"/>
                </a:solidFill>
                <a:latin typeface="+mn-lt"/>
                <a:ea typeface="+mn-ea"/>
                <a:cs typeface="+mn-cs"/>
              </a:rPr>
              <a:t>, such that actors allow themselves to ‘catch’ emotions only from ingroup members (Hess &amp; Fischer, 2013). </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12</a:t>
            </a:fld>
            <a:endParaRPr lang="en-GB"/>
          </a:p>
        </p:txBody>
      </p:sp>
    </p:spTree>
    <p:extLst>
      <p:ext uri="{BB962C8B-B14F-4D97-AF65-F5344CB8AC3E}">
        <p14:creationId xmlns:p14="http://schemas.microsoft.com/office/powerpoint/2010/main" val="8133173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Finally, the social identity approach has important things to say not only about the development of individual and collective emotions, but also about the ways in which actors in sport and exercise contexts regulate their emotions. </a:t>
            </a:r>
          </a:p>
          <a:p>
            <a:r>
              <a:rPr lang="en-US" sz="1200" b="0" i="0" u="none" strike="noStrike" kern="1200" baseline="0" dirty="0">
                <a:solidFill>
                  <a:schemeClr val="tx1"/>
                </a:solidFill>
                <a:latin typeface="+mn-lt"/>
                <a:ea typeface="+mn-ea"/>
                <a:cs typeface="+mn-cs"/>
              </a:rPr>
              <a:t>A change in self-construal means a change in emotion </a:t>
            </a:r>
          </a:p>
          <a:p>
            <a:r>
              <a:rPr lang="en-US" sz="1200" b="0" i="0" u="none" strike="noStrike" kern="1200" baseline="0" dirty="0">
                <a:solidFill>
                  <a:schemeClr val="tx1"/>
                </a:solidFill>
                <a:latin typeface="+mn-lt"/>
                <a:ea typeface="+mn-ea"/>
                <a:cs typeface="+mn-cs"/>
              </a:rPr>
              <a:t>Because athletes’ (and other sports actors’) cognitive appraisal and subsequent emotional responses depend on their (personal vs collective) levels of self-construal, one way in which they can regulate their emotions is by changing their self-construal. This means that while it might be difficult to change group allegiances or leave their teams, actors such as fans and athletes are able to focus more or less on their personal identity and their social identity (Goldenberg, Halperin, van </a:t>
            </a:r>
            <a:r>
              <a:rPr lang="en-US" sz="1200" b="0" i="0" u="none" strike="noStrike" kern="1200" baseline="0" dirty="0" err="1">
                <a:solidFill>
                  <a:schemeClr val="tx1"/>
                </a:solidFill>
                <a:latin typeface="+mn-lt"/>
                <a:ea typeface="+mn-ea"/>
                <a:cs typeface="+mn-cs"/>
              </a:rPr>
              <a:t>Zomeren</a:t>
            </a:r>
            <a:r>
              <a:rPr lang="en-US" sz="1200" b="0" i="0" u="none" strike="noStrike" kern="1200" baseline="0" dirty="0">
                <a:solidFill>
                  <a:schemeClr val="tx1"/>
                </a:solidFill>
                <a:latin typeface="+mn-lt"/>
                <a:ea typeface="+mn-ea"/>
                <a:cs typeface="+mn-cs"/>
              </a:rPr>
              <a:t>, &amp; Gross, 2016; Gross, 2015). For example, to feel happy rather than sad after a meet, the swimmer we quoted earlier might focus on his collective rather than his personal self because his team won while his own performance fell below the standards he had set himself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Palmateer</a:t>
            </a:r>
            <a:r>
              <a:rPr lang="en-US" sz="1200" b="0" i="0" u="none" strike="noStrike" kern="1200" baseline="0" dirty="0">
                <a:solidFill>
                  <a:schemeClr val="tx1"/>
                </a:solidFill>
                <a:latin typeface="+mn-lt"/>
                <a:ea typeface="+mn-ea"/>
                <a:cs typeface="+mn-cs"/>
              </a:rPr>
              <a:t> et al., 2016). Likewise, to stay emotionally engaged and excited, a fan can </a:t>
            </a:r>
            <a:r>
              <a:rPr lang="en-US" sz="1200" b="0" i="0" u="none" strike="noStrike" kern="1200" baseline="0" dirty="0" err="1">
                <a:solidFill>
                  <a:schemeClr val="tx1"/>
                </a:solidFill>
                <a:latin typeface="+mn-lt"/>
                <a:ea typeface="+mn-ea"/>
                <a:cs typeface="+mn-cs"/>
              </a:rPr>
              <a:t>emphasise</a:t>
            </a:r>
            <a:r>
              <a:rPr lang="en-US" sz="1200" b="0" i="0" u="none" strike="noStrike" kern="1200" baseline="0" dirty="0">
                <a:solidFill>
                  <a:schemeClr val="tx1"/>
                </a:solidFill>
                <a:latin typeface="+mn-lt"/>
                <a:ea typeface="+mn-ea"/>
                <a:cs typeface="+mn-cs"/>
              </a:rPr>
              <a:t> his national over his club identity if his club has been eliminated from a tournament but another team from his country has not. However, while this might be a useful strategy in theory, principles of normative fit mean that in reality the conditions under which it occurs are limited (Oakes et al., 1994). For example, it takes a lot for Everton fans to </a:t>
            </a:r>
            <a:r>
              <a:rPr lang="nl-BE" sz="1200" b="0" i="0"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align their sympathies with Liverpool supporters and vice versa (but for one of these rare cases, see Figure 14.2 in Chapter 14).</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Emotions as descriptors of the group prototype</a:t>
            </a:r>
          </a:p>
          <a:p>
            <a:r>
              <a:rPr lang="en-US" sz="1200" b="0" i="0" u="none" strike="noStrike" kern="1200" baseline="0" dirty="0">
                <a:solidFill>
                  <a:schemeClr val="tx1"/>
                </a:solidFill>
                <a:latin typeface="+mn-lt"/>
                <a:ea typeface="+mn-ea"/>
                <a:cs typeface="+mn-cs"/>
              </a:rPr>
              <a:t>On a more collective level, emotional responses can also constitute central elements of group prototypes – that is, ideal group-member attributes (Mackie &amp; Smith, 2017; Smith, Seger, &amp; Mackie, 2007; Turner et al., 1987). For example, being (or at least appearing to be) laid back and phlegmatic is one of the attributes that has been said to differentiate English cricketers from their Australian counterparts (Birley, 2013).</a:t>
            </a:r>
          </a:p>
          <a:p>
            <a:r>
              <a:rPr lang="en-US" sz="1200" b="0" i="0" u="none" strike="noStrike" kern="1200" baseline="0" dirty="0">
                <a:solidFill>
                  <a:schemeClr val="tx1"/>
                </a:solidFill>
                <a:latin typeface="+mn-lt"/>
                <a:ea typeface="+mn-ea"/>
                <a:cs typeface="+mn-cs"/>
              </a:rPr>
              <a:t>These prototypes, in turn, proscribe the expressive and experiential standards to which group-members should adhere in the form of group-specific emotion norms (Hochschild, 1979; </a:t>
            </a:r>
            <a:r>
              <a:rPr lang="en-US" sz="1200" b="0" i="0" u="none" strike="noStrike" kern="1200" baseline="0" dirty="0" err="1">
                <a:solidFill>
                  <a:schemeClr val="tx1"/>
                </a:solidFill>
                <a:latin typeface="+mn-lt"/>
                <a:ea typeface="+mn-ea"/>
                <a:cs typeface="+mn-cs"/>
              </a:rPr>
              <a:t>Rafaeli</a:t>
            </a:r>
            <a:r>
              <a:rPr lang="en-US" sz="1200" b="0" i="0" u="none" strike="noStrike" kern="1200" baseline="0" dirty="0">
                <a:solidFill>
                  <a:schemeClr val="tx1"/>
                </a:solidFill>
                <a:latin typeface="+mn-lt"/>
                <a:ea typeface="+mn-ea"/>
                <a:cs typeface="+mn-cs"/>
              </a:rPr>
              <a:t> &amp; Sutton, 1987). For example, in Australian Rules football players are expected to suppress emotions such as anxiety and fear and this is modelled by team leaders (e.g., coaches; </a:t>
            </a:r>
            <a:r>
              <a:rPr lang="en-US" sz="1200" b="0" i="0" u="none" strike="noStrike" kern="1200" baseline="0" dirty="0" err="1">
                <a:solidFill>
                  <a:schemeClr val="tx1"/>
                </a:solidFill>
                <a:latin typeface="+mn-lt"/>
                <a:ea typeface="+mn-ea"/>
                <a:cs typeface="+mn-cs"/>
              </a:rPr>
              <a:t>Tibbert</a:t>
            </a:r>
            <a:r>
              <a:rPr lang="en-US" sz="1200" b="0" i="0" u="none" strike="noStrike" kern="1200" baseline="0" dirty="0">
                <a:solidFill>
                  <a:schemeClr val="tx1"/>
                </a:solidFill>
                <a:latin typeface="+mn-lt"/>
                <a:ea typeface="+mn-ea"/>
                <a:cs typeface="+mn-cs"/>
              </a:rPr>
              <a:t>, Andersen, &amp; Morris, 2015). This is seen in the case of Joe, a player Stephanie </a:t>
            </a:r>
            <a:r>
              <a:rPr lang="en-US" sz="1200" b="0" i="0" u="none" strike="noStrike" kern="1200" baseline="0" dirty="0" err="1">
                <a:solidFill>
                  <a:schemeClr val="tx1"/>
                </a:solidFill>
                <a:latin typeface="+mn-lt"/>
                <a:ea typeface="+mn-ea"/>
                <a:cs typeface="+mn-cs"/>
              </a:rPr>
              <a:t>Tibbert</a:t>
            </a:r>
            <a:r>
              <a:rPr lang="en-US" sz="1200" b="0" i="0" u="none" strike="noStrike" kern="1200" baseline="0" dirty="0">
                <a:solidFill>
                  <a:schemeClr val="tx1"/>
                </a:solidFill>
                <a:latin typeface="+mn-lt"/>
                <a:ea typeface="+mn-ea"/>
                <a:cs typeface="+mn-cs"/>
              </a:rPr>
              <a:t> and colleagues followed during his rookie season (</a:t>
            </a:r>
            <a:r>
              <a:rPr lang="en-US" sz="1200" b="0" i="0" u="none" strike="noStrike" kern="1200" baseline="0" dirty="0" err="1">
                <a:solidFill>
                  <a:schemeClr val="tx1"/>
                </a:solidFill>
                <a:latin typeface="+mn-lt"/>
                <a:ea typeface="+mn-ea"/>
                <a:cs typeface="+mn-cs"/>
              </a:rPr>
              <a:t>Tibbert</a:t>
            </a:r>
            <a:r>
              <a:rPr lang="en-US" sz="1200" b="0" i="0" u="none" strike="noStrike" kern="1200" baseline="0" dirty="0">
                <a:solidFill>
                  <a:schemeClr val="tx1"/>
                </a:solidFill>
                <a:latin typeface="+mn-lt"/>
                <a:ea typeface="+mn-ea"/>
                <a:cs typeface="+mn-cs"/>
              </a:rPr>
              <a:t> et al., 2015). Joe was plagued by anxiety but encouraged to ‘man up’ by his coach:</a:t>
            </a:r>
          </a:p>
          <a:p>
            <a:r>
              <a:rPr lang="en-US" sz="1200" b="0" i="0" u="none" strike="noStrike" kern="1200" baseline="0" dirty="0">
                <a:solidFill>
                  <a:schemeClr val="tx1"/>
                </a:solidFill>
                <a:latin typeface="+mn-lt"/>
                <a:ea typeface="+mn-ea"/>
                <a:cs typeface="+mn-cs"/>
              </a:rPr>
              <a:t>Look, it’s different now. I’m going to try to be a footballer. Coach told me that I might get a senior role for the team if I can start performing well. To do that, I need to be a footballer. I wasn’t before, but [the person I was at] home is not who I am now. I am now being a footballer.</a:t>
            </a:r>
          </a:p>
          <a:p>
            <a:r>
              <a:rPr lang="en-US" sz="1200" b="0" i="0" u="none" strike="noStrike" kern="1200" baseline="0" dirty="0">
                <a:solidFill>
                  <a:schemeClr val="tx1"/>
                </a:solidFill>
                <a:latin typeface="+mn-lt"/>
                <a:ea typeface="+mn-ea"/>
                <a:cs typeface="+mn-cs"/>
              </a:rPr>
              <a:t>The subculture prevalent within the club appeared to value silencing emotion and hiding any vulnerability. Joe learnt that to become a part of this team he had to embrace the subcultural values that being a footballer meant suppressing his anxiety and pretending that it did not affect him, while performing to the expectations of the coach (</a:t>
            </a:r>
            <a:r>
              <a:rPr lang="en-US" sz="1200" b="0" i="0" u="none" strike="noStrike" kern="1200" baseline="0" dirty="0" err="1">
                <a:solidFill>
                  <a:schemeClr val="tx1"/>
                </a:solidFill>
                <a:latin typeface="+mn-lt"/>
                <a:ea typeface="+mn-ea"/>
                <a:cs typeface="+mn-cs"/>
              </a:rPr>
              <a:t>Tibbert</a:t>
            </a:r>
            <a:r>
              <a:rPr lang="en-US" sz="1200" b="0" i="0" u="none" strike="noStrike" kern="1200" baseline="0" dirty="0">
                <a:solidFill>
                  <a:schemeClr val="tx1"/>
                </a:solidFill>
                <a:latin typeface="+mn-lt"/>
                <a:ea typeface="+mn-ea"/>
                <a:cs typeface="+mn-cs"/>
              </a:rPr>
              <a:t> et al., 2015, p. 72).</a:t>
            </a:r>
          </a:p>
          <a:p>
            <a:r>
              <a:rPr lang="en-US" sz="1200" b="0" i="0" u="none" strike="noStrike" kern="1200" baseline="0" dirty="0">
                <a:solidFill>
                  <a:schemeClr val="tx1"/>
                </a:solidFill>
                <a:latin typeface="+mn-lt"/>
                <a:ea typeface="+mn-ea"/>
                <a:cs typeface="+mn-cs"/>
              </a:rPr>
              <a:t>Emotion norms not only </a:t>
            </a:r>
            <a:r>
              <a:rPr lang="en-US" sz="1200" b="0" i="0" u="none" strike="noStrike" kern="1200" baseline="0" dirty="0" err="1">
                <a:solidFill>
                  <a:schemeClr val="tx1"/>
                </a:solidFill>
                <a:latin typeface="+mn-lt"/>
                <a:ea typeface="+mn-ea"/>
                <a:cs typeface="+mn-cs"/>
              </a:rPr>
              <a:t>characterise</a:t>
            </a:r>
            <a:r>
              <a:rPr lang="en-US" sz="1200" b="0" i="0" u="none" strike="noStrike" kern="1200" baseline="0" dirty="0">
                <a:solidFill>
                  <a:schemeClr val="tx1"/>
                </a:solidFill>
                <a:latin typeface="+mn-lt"/>
                <a:ea typeface="+mn-ea"/>
                <a:cs typeface="+mn-cs"/>
              </a:rPr>
              <a:t> the context of Australian Football. They also distinguish gymnastics (Snyder, 1990) from ice hockey (Friesen, Devonport et al., 2013), and among a number of other sports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Palmateer</a:t>
            </a:r>
            <a:r>
              <a:rPr lang="en-US" sz="1200" b="0" i="0" u="none" strike="noStrike" kern="1200" baseline="0" dirty="0">
                <a:solidFill>
                  <a:schemeClr val="tx1"/>
                </a:solidFill>
                <a:latin typeface="+mn-lt"/>
                <a:ea typeface="+mn-ea"/>
                <a:cs typeface="+mn-cs"/>
              </a:rPr>
              <a:t> et al., 2016). As a consequence, emotions also serve as </a:t>
            </a:r>
            <a:r>
              <a:rPr lang="en-US" sz="1200" b="0" i="1" u="none" strike="noStrike" kern="1200" baseline="0" dirty="0">
                <a:solidFill>
                  <a:schemeClr val="tx1"/>
                </a:solidFill>
                <a:latin typeface="+mn-lt"/>
                <a:ea typeface="+mn-ea"/>
                <a:cs typeface="+mn-cs"/>
              </a:rPr>
              <a:t>signals </a:t>
            </a:r>
            <a:r>
              <a:rPr lang="en-US" sz="1200" b="0" i="0" u="none" strike="noStrike" kern="1200" baseline="0" dirty="0">
                <a:solidFill>
                  <a:schemeClr val="tx1"/>
                </a:solidFill>
                <a:latin typeface="+mn-lt"/>
                <a:ea typeface="+mn-ea"/>
                <a:cs typeface="+mn-cs"/>
              </a:rPr>
              <a:t>of social identification and entitativity (Campbell, 1958). Specifically, similar versus different emotional responses indicate who belongs (vs does not belong) to a particular group, the extent to which a given set of individuals actually form a group, and how much a given individual is involved in and identifies with the group. In this way, displaying prototypical emotions can be functional for both teams and their individual members, serving to establish a sense of ‘who we are’, but also ‘who I am as a member of this team’. In line with this point, football fans perceive expressions of congruent emotion as indicators of a shared social identity (Neville &amp; Reicher, 2011) and athletes from different sports see emotions and emotional expression as a means of delineating team boundaries and communicating athletes’ commitment to their team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Palmateer</a:t>
            </a:r>
            <a:r>
              <a:rPr lang="en-US" sz="1200" b="0" i="0" u="none" strike="noStrike" kern="1200" baseline="0" dirty="0">
                <a:solidFill>
                  <a:schemeClr val="tx1"/>
                </a:solidFill>
                <a:latin typeface="+mn-lt"/>
                <a:ea typeface="+mn-ea"/>
                <a:cs typeface="+mn-cs"/>
              </a:rPr>
              <a:t> et al., 2016; Wolf et al., 2018). As a female volleyball player taking part in research by the first author put it: </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If an exciting game lies ahead and everything is very exciting, I feel very influenced by the other team members because I then … I notice that applies to everyone. … Or you’re happy to be able to play together and notice that everyone has similar feelings. (Wolf et al., 2018, p. 193) </a:t>
            </a:r>
          </a:p>
          <a:p>
            <a:r>
              <a:rPr lang="en-US" sz="1200" b="0" i="0" u="none" strike="noStrike" kern="1200" baseline="0" dirty="0">
                <a:solidFill>
                  <a:schemeClr val="tx1"/>
                </a:solidFill>
                <a:latin typeface="+mn-lt"/>
                <a:ea typeface="+mn-ea"/>
                <a:cs typeface="+mn-cs"/>
              </a:rPr>
              <a:t>Intrinsic emotion regulation as emotional conformity </a:t>
            </a:r>
          </a:p>
          <a:p>
            <a:r>
              <a:rPr lang="en-US" sz="1200" b="0" i="0" u="none" strike="noStrike" kern="1200" baseline="0" dirty="0">
                <a:solidFill>
                  <a:schemeClr val="tx1"/>
                </a:solidFill>
                <a:latin typeface="+mn-lt"/>
                <a:ea typeface="+mn-ea"/>
                <a:cs typeface="+mn-cs"/>
              </a:rPr>
              <a:t>In line with the notion of functionality, group members also tend to have particular group-based emotional preferences (</a:t>
            </a:r>
            <a:r>
              <a:rPr lang="en-US" sz="1200" b="0" i="0" u="none" strike="noStrike" kern="1200" baseline="0" dirty="0" err="1">
                <a:solidFill>
                  <a:schemeClr val="tx1"/>
                </a:solidFill>
                <a:latin typeface="+mn-lt"/>
                <a:ea typeface="+mn-ea"/>
                <a:cs typeface="+mn-cs"/>
              </a:rPr>
              <a:t>Porat</a:t>
            </a:r>
            <a:r>
              <a:rPr lang="en-US" sz="1200" b="0" i="0" u="none" strike="noStrike" kern="1200" baseline="0" dirty="0">
                <a:solidFill>
                  <a:schemeClr val="tx1"/>
                </a:solidFill>
                <a:latin typeface="+mn-lt"/>
                <a:ea typeface="+mn-ea"/>
                <a:cs typeface="+mn-cs"/>
              </a:rPr>
              <a:t>, Halperin, &amp; Tamir, 2016) in the sense that they want to conform to the prevalent emotion prototype or norm (Goldenberg et al., 2019). This is not surprising because more highly identified athletes generally adhere more strongly to team norms (Benson, Bruner, &amp; </a:t>
            </a:r>
            <a:r>
              <a:rPr lang="en-US" sz="1200" b="0" i="0" u="none" strike="noStrike" kern="1200" baseline="0" dirty="0" err="1">
                <a:solidFill>
                  <a:schemeClr val="tx1"/>
                </a:solidFill>
                <a:latin typeface="+mn-lt"/>
                <a:ea typeface="+mn-ea"/>
                <a:cs typeface="+mn-cs"/>
              </a:rPr>
              <a:t>Eys</a:t>
            </a:r>
            <a:r>
              <a:rPr lang="en-US" sz="1200" b="0" i="0" u="none" strike="noStrike" kern="1200" baseline="0" dirty="0">
                <a:solidFill>
                  <a:schemeClr val="tx1"/>
                </a:solidFill>
                <a:latin typeface="+mn-lt"/>
                <a:ea typeface="+mn-ea"/>
                <a:cs typeface="+mn-cs"/>
              </a:rPr>
              <a:t>, 2017). </a:t>
            </a:r>
          </a:p>
          <a:p>
            <a:r>
              <a:rPr lang="en-US" sz="1200" b="0" i="0" u="none" strike="noStrike" kern="1200" baseline="0" dirty="0">
                <a:solidFill>
                  <a:schemeClr val="tx1"/>
                </a:solidFill>
                <a:latin typeface="+mn-lt"/>
                <a:ea typeface="+mn-ea"/>
                <a:cs typeface="+mn-cs"/>
              </a:rPr>
              <a:t>When it comes to emotions, actors appear to conform as a result of one or more of three interrelated motives. First, group members may conform emotionally to uphold previous commitments (Cialdini, </a:t>
            </a:r>
            <a:r>
              <a:rPr lang="en-US" sz="1200" b="0" i="0" u="none" strike="noStrike" kern="1200" baseline="0" dirty="0" err="1">
                <a:solidFill>
                  <a:schemeClr val="tx1"/>
                </a:solidFill>
                <a:latin typeface="+mn-lt"/>
                <a:ea typeface="+mn-ea"/>
                <a:cs typeface="+mn-cs"/>
              </a:rPr>
              <a:t>Wosinska</a:t>
            </a:r>
            <a:r>
              <a:rPr lang="en-US" sz="1200" b="0" i="0" u="none" strike="noStrike" kern="1200" baseline="0" dirty="0">
                <a:solidFill>
                  <a:schemeClr val="tx1"/>
                </a:solidFill>
                <a:latin typeface="+mn-lt"/>
                <a:ea typeface="+mn-ea"/>
                <a:cs typeface="+mn-cs"/>
              </a:rPr>
              <a:t>, Barrett, Butner, &amp; </a:t>
            </a:r>
            <a:r>
              <a:rPr lang="en-US" sz="1200" b="0" i="0" u="none" strike="noStrike" kern="1200" baseline="0" dirty="0" err="1">
                <a:solidFill>
                  <a:schemeClr val="tx1"/>
                </a:solidFill>
                <a:latin typeface="+mn-lt"/>
                <a:ea typeface="+mn-ea"/>
                <a:cs typeface="+mn-cs"/>
              </a:rPr>
              <a:t>Gornik-Durose</a:t>
            </a:r>
            <a:r>
              <a:rPr lang="en-US" sz="1200" b="0" i="0" u="none" strike="noStrike" kern="1200" baseline="0" dirty="0">
                <a:solidFill>
                  <a:schemeClr val="tx1"/>
                </a:solidFill>
                <a:latin typeface="+mn-lt"/>
                <a:ea typeface="+mn-ea"/>
                <a:cs typeface="+mn-cs"/>
              </a:rPr>
              <a:t>, 1999). For example, highly identified fans, who are more committed to their team, are less likely to abandon their team after a bad performance and more willing to tolerate the resulting experiences of group-based shame than moderately or lowly identified fans (Wann &amp; </a:t>
            </a:r>
            <a:r>
              <a:rPr lang="en-US" sz="1200" b="0" i="0" u="none" strike="noStrike" kern="1200" baseline="0" dirty="0" err="1">
                <a:solidFill>
                  <a:schemeClr val="tx1"/>
                </a:solidFill>
                <a:latin typeface="+mn-lt"/>
                <a:ea typeface="+mn-ea"/>
                <a:cs typeface="+mn-cs"/>
              </a:rPr>
              <a:t>Branscombe</a:t>
            </a:r>
            <a:r>
              <a:rPr lang="en-US" sz="1200" b="0" i="0" u="none" strike="noStrike" kern="1200" baseline="0" dirty="0">
                <a:solidFill>
                  <a:schemeClr val="tx1"/>
                </a:solidFill>
                <a:latin typeface="+mn-lt"/>
                <a:ea typeface="+mn-ea"/>
                <a:cs typeface="+mn-cs"/>
              </a:rPr>
              <a:t>, 1990). Second, group members may conform to their group’s emotion-related norms to satisfy their need for belonging – that is, to feel that they are part of a particular group (</a:t>
            </a:r>
            <a:r>
              <a:rPr lang="en-US" sz="1200" b="0" i="0" u="none" strike="noStrike" kern="1200" baseline="0" dirty="0" err="1">
                <a:solidFill>
                  <a:schemeClr val="tx1"/>
                </a:solidFill>
                <a:latin typeface="+mn-lt"/>
                <a:ea typeface="+mn-ea"/>
                <a:cs typeface="+mn-cs"/>
              </a:rPr>
              <a:t>Porat</a:t>
            </a:r>
            <a:r>
              <a:rPr lang="en-US" sz="1200" b="0" i="0" u="none" strike="noStrike" kern="1200" baseline="0" dirty="0">
                <a:solidFill>
                  <a:schemeClr val="tx1"/>
                </a:solidFill>
                <a:latin typeface="+mn-lt"/>
                <a:ea typeface="+mn-ea"/>
                <a:cs typeface="+mn-cs"/>
              </a:rPr>
              <a:t>, Halperin, Mannheim, &amp; Tamir, 2016). As the volleyball player we cited earlier put it, expressing the same emotion as one’s teammates contributes to a sense of team unity and fit. Third, members may conform emotionally in order to retain their standing in the group and avoid the social repercussions of not appearing to be a ‘team player’ (Cialdini &amp; Goldstein, 2004). The latter motive seems to be particularly prevalent in sport teams. Thus, athletes from a range of sports that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Palmateer</a:t>
            </a:r>
            <a:r>
              <a:rPr lang="en-US" sz="1200" b="0" i="0" u="none" strike="noStrike" kern="1200" baseline="0" dirty="0">
                <a:solidFill>
                  <a:schemeClr val="tx1"/>
                </a:solidFill>
                <a:latin typeface="+mn-lt"/>
                <a:ea typeface="+mn-ea"/>
                <a:cs typeface="+mn-cs"/>
              </a:rPr>
              <a:t> and colleagues (2016) interviewed and the rookie Australian Rules footballer that </a:t>
            </a:r>
            <a:r>
              <a:rPr lang="en-US" sz="1200" b="0" i="0" u="none" strike="noStrike" kern="1200" baseline="0" dirty="0" err="1">
                <a:solidFill>
                  <a:schemeClr val="tx1"/>
                </a:solidFill>
                <a:latin typeface="+mn-lt"/>
                <a:ea typeface="+mn-ea"/>
                <a:cs typeface="+mn-cs"/>
              </a:rPr>
              <a:t>Tibbert</a:t>
            </a:r>
            <a:r>
              <a:rPr lang="en-US" sz="1200" b="0" i="0" u="none" strike="noStrike" kern="1200" baseline="0" dirty="0">
                <a:solidFill>
                  <a:schemeClr val="tx1"/>
                </a:solidFill>
                <a:latin typeface="+mn-lt"/>
                <a:ea typeface="+mn-ea"/>
                <a:cs typeface="+mn-cs"/>
              </a:rPr>
              <a:t> and colleagues (2015) followed, all described adhering to their teams’ emotion norms to gain acceptance within their clubs and avoid the social costs of doing otherwise. </a:t>
            </a:r>
          </a:p>
          <a:p>
            <a:r>
              <a:rPr lang="en-US" sz="1200" b="0" i="0" u="none" strike="noStrike" kern="1200" baseline="0" dirty="0">
                <a:solidFill>
                  <a:schemeClr val="tx1"/>
                </a:solidFill>
                <a:latin typeface="+mn-lt"/>
                <a:ea typeface="+mn-ea"/>
                <a:cs typeface="+mn-cs"/>
              </a:rPr>
              <a:t>Despite these social benefits, sporting actors’ emotional conformity may incur affective or performance-related costs if the normative emotions generate unpleasant affect, performance impairments, or if they conflict with private, personal identity-based emotions (</a:t>
            </a:r>
            <a:r>
              <a:rPr lang="en-US" sz="1200" b="0" i="0" u="none" strike="noStrike" kern="1200" baseline="0" dirty="0" err="1">
                <a:solidFill>
                  <a:schemeClr val="tx1"/>
                </a:solidFill>
                <a:latin typeface="+mn-lt"/>
                <a:ea typeface="+mn-ea"/>
                <a:cs typeface="+mn-cs"/>
              </a:rPr>
              <a:t>Porat</a:t>
            </a:r>
            <a:r>
              <a:rPr lang="en-US" sz="1200" b="0" i="0" u="none" strike="noStrike" kern="1200" baseline="0" dirty="0">
                <a:solidFill>
                  <a:schemeClr val="tx1"/>
                </a:solidFill>
                <a:latin typeface="+mn-lt"/>
                <a:ea typeface="+mn-ea"/>
                <a:cs typeface="+mn-cs"/>
              </a:rPr>
              <a:t>, Halperin, Mannheim, &amp; Tamir, 2016; </a:t>
            </a:r>
            <a:r>
              <a:rPr lang="en-US" sz="1200" b="0" i="0" u="none" strike="noStrike" kern="1200" baseline="0" dirty="0" err="1">
                <a:solidFill>
                  <a:schemeClr val="tx1"/>
                </a:solidFill>
                <a:latin typeface="+mn-lt"/>
                <a:ea typeface="+mn-ea"/>
                <a:cs typeface="+mn-cs"/>
              </a:rPr>
              <a:t>Szczurek</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Monin</a:t>
            </a:r>
            <a:r>
              <a:rPr lang="en-US" sz="1200" b="0" i="0" u="none" strike="noStrike" kern="1200" baseline="0" dirty="0">
                <a:solidFill>
                  <a:schemeClr val="tx1"/>
                </a:solidFill>
                <a:latin typeface="+mn-lt"/>
                <a:ea typeface="+mn-ea"/>
                <a:cs typeface="+mn-cs"/>
              </a:rPr>
              <a:t>, &amp; Gross, 2012). Along these lines,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and colleagues found that athletes experienced a sense of unpleasant dissonance if they felt obliged to display desired collective emotions but felt differently on the inside: </a:t>
            </a:r>
          </a:p>
          <a:p>
            <a:r>
              <a:rPr lang="en-US" sz="1200" b="0" i="0" u="none" strike="noStrike" kern="1200" baseline="0" dirty="0">
                <a:solidFill>
                  <a:schemeClr val="tx1"/>
                </a:solidFill>
                <a:latin typeface="+mn-lt"/>
                <a:ea typeface="+mn-ea"/>
                <a:cs typeface="+mn-cs"/>
              </a:rPr>
              <a:t>Most of the time everyone’s just like, follows the trend like ‘Oh, wow, that was a great game’ and everyone displays the emotion that they thought it was a great game, but some people might keep it inside like ‘Oh man, I had an awful game’ but you are kind of forced to show an outward emotion I would say.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Palmateer</a:t>
            </a:r>
            <a:r>
              <a:rPr lang="en-US" sz="1200" b="0" i="0" u="none" strike="noStrike" kern="1200" baseline="0" dirty="0">
                <a:solidFill>
                  <a:schemeClr val="tx1"/>
                </a:solidFill>
                <a:latin typeface="+mn-lt"/>
                <a:ea typeface="+mn-ea"/>
                <a:cs typeface="+mn-cs"/>
              </a:rPr>
              <a:t> et al., 2016, p. 33) </a:t>
            </a:r>
          </a:p>
          <a:p>
            <a:r>
              <a:rPr lang="en-US" sz="1200" b="0" i="0" u="none" strike="noStrike" kern="1200" baseline="0" dirty="0">
                <a:solidFill>
                  <a:schemeClr val="tx1"/>
                </a:solidFill>
                <a:latin typeface="+mn-lt"/>
                <a:ea typeface="+mn-ea"/>
                <a:cs typeface="+mn-cs"/>
              </a:rPr>
              <a:t>This suppression of undesired emotions can be problematic because it saps athletes’ energy and distracts them from their training and competition preparation (Lane et al., 2012; Smith, </a:t>
            </a:r>
            <a:r>
              <a:rPr lang="en-US" sz="1200" b="0" i="0" u="none" strike="noStrike" kern="1200" baseline="0" dirty="0" err="1">
                <a:solidFill>
                  <a:schemeClr val="tx1"/>
                </a:solidFill>
                <a:latin typeface="+mn-lt"/>
                <a:ea typeface="+mn-ea"/>
                <a:cs typeface="+mn-cs"/>
              </a:rPr>
              <a:t>Bundon</a:t>
            </a:r>
            <a:r>
              <a:rPr lang="en-US" sz="1200" b="0" i="0" u="none" strike="noStrike" kern="1200" baseline="0" dirty="0">
                <a:solidFill>
                  <a:schemeClr val="tx1"/>
                </a:solidFill>
                <a:latin typeface="+mn-lt"/>
                <a:ea typeface="+mn-ea"/>
                <a:cs typeface="+mn-cs"/>
              </a:rPr>
              <a:t>, &amp; Best, 2016). Setting examples for their teams, peer leaders and coaches in particular are often called upon to engage in this form of </a:t>
            </a:r>
            <a:r>
              <a:rPr lang="en-US" sz="1200" b="0" i="1" u="none" strike="noStrike" kern="1200" baseline="0" dirty="0">
                <a:solidFill>
                  <a:schemeClr val="tx1"/>
                </a:solidFill>
                <a:latin typeface="+mn-lt"/>
                <a:ea typeface="+mn-ea"/>
                <a:cs typeface="+mn-cs"/>
              </a:rPr>
              <a:t>emotional </a:t>
            </a:r>
            <a:r>
              <a:rPr lang="en-US" sz="1200" b="0" i="1" u="none" strike="noStrike" kern="1200" baseline="0" dirty="0" err="1">
                <a:solidFill>
                  <a:schemeClr val="tx1"/>
                </a:solidFill>
                <a:latin typeface="+mn-lt"/>
                <a:ea typeface="+mn-ea"/>
                <a:cs typeface="+mn-cs"/>
              </a:rPr>
              <a:t>labour</a:t>
            </a:r>
            <a:r>
              <a:rPr lang="en-US" sz="1200" b="0" i="1"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and behave in line with the identity prototypes (Lee, </a:t>
            </a:r>
            <a:r>
              <a:rPr lang="en-US" sz="1200" b="0" i="0" u="none" strike="noStrike" kern="1200" baseline="0" dirty="0" err="1">
                <a:solidFill>
                  <a:schemeClr val="tx1"/>
                </a:solidFill>
                <a:latin typeface="+mn-lt"/>
                <a:ea typeface="+mn-ea"/>
                <a:cs typeface="+mn-cs"/>
              </a:rPr>
              <a:t>Chelladurai</a:t>
            </a:r>
            <a:r>
              <a:rPr lang="en-US" sz="1200" b="0" i="0" u="none" strike="noStrike" kern="1200" baseline="0" dirty="0">
                <a:solidFill>
                  <a:schemeClr val="tx1"/>
                </a:solidFill>
                <a:latin typeface="+mn-lt"/>
                <a:ea typeface="+mn-ea"/>
                <a:cs typeface="+mn-cs"/>
              </a:rPr>
              <a:t>, &amp; Kim, 2015;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&amp; Crocker, 2013; see Chapter 3). Accordingly, leaders may be at particular risk of experiencing the adverse effects of undesired emotion suppression (Lee &amp; </a:t>
            </a:r>
            <a:r>
              <a:rPr lang="en-US" sz="1200" b="0" i="0" u="none" strike="noStrike" kern="1200" baseline="0" dirty="0" err="1">
                <a:solidFill>
                  <a:schemeClr val="tx1"/>
                </a:solidFill>
                <a:latin typeface="+mn-lt"/>
                <a:ea typeface="+mn-ea"/>
                <a:cs typeface="+mn-cs"/>
              </a:rPr>
              <a:t>Chelladurai</a:t>
            </a:r>
            <a:r>
              <a:rPr lang="en-US" sz="1200" b="0" i="0" u="none" strike="noStrike" kern="1200" baseline="0" dirty="0">
                <a:solidFill>
                  <a:schemeClr val="tx1"/>
                </a:solidFill>
                <a:latin typeface="+mn-lt"/>
                <a:ea typeface="+mn-ea"/>
                <a:cs typeface="+mn-cs"/>
              </a:rPr>
              <a:t>, 2016).</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Extrinsic emotion regulation as a benefit for the group</a:t>
            </a:r>
          </a:p>
          <a:p>
            <a:r>
              <a:rPr lang="en-US" sz="1200" b="0" i="0" u="none" strike="noStrike" kern="1200" baseline="0" dirty="0">
                <a:solidFill>
                  <a:schemeClr val="tx1"/>
                </a:solidFill>
                <a:latin typeface="+mn-lt"/>
                <a:ea typeface="+mn-ea"/>
                <a:cs typeface="+mn-cs"/>
              </a:rPr>
              <a:t>Finally, social identity and emotion norms not only affect actors’ intrinsic emotion regulation, but also their extrinsic emotion regulation. Again, athletes with leadership roles are especially likely to work hard to ensure that their team members’ emotions align with the prevalent group-prototype or norm (Friesen, Devonport et al., 2013; Wolf et al., 2018). Generally speaking, more identified team members not only provide more social support to their teammates (see Chapter 14), but are also more likely to engage in extrinsic emotion regulation for the benefit of their team (Campo et al., 2017; Campo, </a:t>
            </a:r>
            <a:r>
              <a:rPr lang="en-US" sz="1200" b="0" i="0" u="none" strike="noStrike" kern="1200" baseline="0" dirty="0" err="1">
                <a:solidFill>
                  <a:schemeClr val="tx1"/>
                </a:solidFill>
                <a:latin typeface="+mn-lt"/>
                <a:ea typeface="+mn-ea"/>
                <a:cs typeface="+mn-cs"/>
              </a:rPr>
              <a:t>Champely</a:t>
            </a:r>
            <a:r>
              <a:rPr lang="en-US" sz="1200" b="0" i="0" u="none" strike="noStrike" kern="1200" baseline="0" dirty="0">
                <a:solidFill>
                  <a:schemeClr val="tx1"/>
                </a:solidFill>
                <a:latin typeface="+mn-lt"/>
                <a:ea typeface="+mn-ea"/>
                <a:cs typeface="+mn-cs"/>
              </a:rPr>
              <a:t> et al., 2019). As an example of this, one of the elite French rugby players studied by the third author and colleagues reflected on the way in which his captain [G] had intervened quickly to regulate his exuberance after scoring a try:</a:t>
            </a:r>
          </a:p>
          <a:p>
            <a:r>
              <a:rPr lang="en-US" sz="1200" b="0" i="0" u="none" strike="noStrike" kern="1200" baseline="0" dirty="0">
                <a:solidFill>
                  <a:schemeClr val="tx1"/>
                </a:solidFill>
                <a:latin typeface="+mn-lt"/>
                <a:ea typeface="+mn-ea"/>
                <a:cs typeface="+mn-cs"/>
              </a:rPr>
              <a:t>I’ve scored a try. Watch me jumping of joy! I look like a big rabbit! I jumped in every direction. But this seemed to worry G! At that time, he [G] told me ‘stop it now, we </a:t>
            </a:r>
            <a:r>
              <a:rPr lang="en-US" sz="1200" b="0" i="0" u="none" strike="noStrike" kern="1200" baseline="0" dirty="0" err="1">
                <a:solidFill>
                  <a:schemeClr val="tx1"/>
                </a:solidFill>
                <a:latin typeface="+mn-lt"/>
                <a:ea typeface="+mn-ea"/>
                <a:cs typeface="+mn-cs"/>
              </a:rPr>
              <a:t>havn’t</a:t>
            </a:r>
            <a:r>
              <a:rPr lang="en-US" sz="1200" b="0" i="0" u="none" strike="noStrike" kern="1200" baseline="0" dirty="0">
                <a:solidFill>
                  <a:schemeClr val="tx1"/>
                </a:solidFill>
                <a:latin typeface="+mn-lt"/>
                <a:ea typeface="+mn-ea"/>
                <a:cs typeface="+mn-cs"/>
              </a:rPr>
              <a:t> won as yet!’ He also told me that he didn’t want to lose me and that I needed to calm down because the match had not finished. I can tell you that it calms you down immediately! (Campo, </a:t>
            </a:r>
            <a:r>
              <a:rPr lang="en-US" sz="1200" b="0" i="0" u="none" strike="noStrike" kern="1200" baseline="0" dirty="0" err="1">
                <a:solidFill>
                  <a:schemeClr val="tx1"/>
                </a:solidFill>
                <a:latin typeface="+mn-lt"/>
                <a:ea typeface="+mn-ea"/>
                <a:cs typeface="+mn-cs"/>
              </a:rPr>
              <a:t>Champely</a:t>
            </a:r>
            <a:r>
              <a:rPr lang="en-US" sz="1200" b="0" i="0" u="none" strike="noStrike" kern="1200" baseline="0" dirty="0">
                <a:solidFill>
                  <a:schemeClr val="tx1"/>
                </a:solidFill>
                <a:latin typeface="+mn-lt"/>
                <a:ea typeface="+mn-ea"/>
                <a:cs typeface="+mn-cs"/>
              </a:rPr>
              <a:t> et al., 2019, p. 385).</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key point here is that in the fields of sport and exercise, shared social identity plays a defining role not just in generating collective emotions, but also in managing them in communal ways, in ways suggested by Figure 9.4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Palmateer</a:t>
            </a:r>
            <a:r>
              <a:rPr lang="en-US" sz="1200" b="0" i="0" u="none" strike="noStrike" kern="1200" baseline="0" dirty="0">
                <a:solidFill>
                  <a:schemeClr val="tx1"/>
                </a:solidFill>
                <a:latin typeface="+mn-lt"/>
                <a:ea typeface="+mn-ea"/>
                <a:cs typeface="+mn-cs"/>
              </a:rPr>
              <a:t> et al., 2016).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14</a:t>
            </a:fld>
            <a:endParaRPr lang="en-GB"/>
          </a:p>
        </p:txBody>
      </p:sp>
    </p:spTree>
    <p:extLst>
      <p:ext uri="{BB962C8B-B14F-4D97-AF65-F5344CB8AC3E}">
        <p14:creationId xmlns:p14="http://schemas.microsoft.com/office/powerpoint/2010/main" val="40490925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key goal of this chapter has been to demonstrate how social identity </a:t>
            </a:r>
            <a:r>
              <a:rPr lang="en-US" sz="1200" b="0" i="0" u="none" strike="noStrike" kern="1200" baseline="0" dirty="0" err="1">
                <a:solidFill>
                  <a:schemeClr val="tx1"/>
                </a:solidFill>
                <a:latin typeface="+mn-lt"/>
                <a:ea typeface="+mn-ea"/>
                <a:cs typeface="+mn-cs"/>
              </a:rPr>
              <a:t>theorising</a:t>
            </a:r>
            <a:r>
              <a:rPr lang="en-US" sz="1200" b="0" i="0" u="none" strike="noStrike" kern="1200" baseline="0" dirty="0">
                <a:solidFill>
                  <a:schemeClr val="tx1"/>
                </a:solidFill>
                <a:latin typeface="+mn-lt"/>
                <a:ea typeface="+mn-ea"/>
                <a:cs typeface="+mn-cs"/>
              </a:rPr>
              <a:t> helps us to better understand the individual and collective emotions that are a prominent – and in many ways defining – feature of sport and exercises contexts. Specifically, the social identity approach builds upon appraisal-based theories of emotion development to explain the ubiquitously </a:t>
            </a:r>
            <a:r>
              <a:rPr lang="en-US" sz="1200" b="0" i="1" u="none" strike="noStrike" kern="1200" baseline="0" dirty="0">
                <a:solidFill>
                  <a:schemeClr val="tx1"/>
                </a:solidFill>
                <a:latin typeface="+mn-lt"/>
                <a:ea typeface="+mn-ea"/>
                <a:cs typeface="+mn-cs"/>
              </a:rPr>
              <a:t>social </a:t>
            </a:r>
            <a:r>
              <a:rPr lang="en-US" sz="1200" b="0" i="0" u="none" strike="noStrike" kern="1200" baseline="0" dirty="0">
                <a:solidFill>
                  <a:schemeClr val="tx1"/>
                </a:solidFill>
                <a:latin typeface="+mn-lt"/>
                <a:ea typeface="+mn-ea"/>
                <a:cs typeface="+mn-cs"/>
              </a:rPr>
              <a:t>nature of these emotions. In addition, the social identity approach sheds light on ways in which actors regulate their emotional responses for the benefit either of the individual or of the team. In this, the body of </a:t>
            </a:r>
            <a:r>
              <a:rPr lang="en-US" sz="1200" b="0" i="0" u="none" strike="noStrike" kern="1200" baseline="0" dirty="0" err="1">
                <a:solidFill>
                  <a:schemeClr val="tx1"/>
                </a:solidFill>
                <a:latin typeface="+mn-lt"/>
                <a:ea typeface="+mn-ea"/>
                <a:cs typeface="+mn-cs"/>
              </a:rPr>
              <a:t>theorising</a:t>
            </a:r>
            <a:r>
              <a:rPr lang="en-US" sz="1200" b="0" i="0" u="none" strike="noStrike" kern="1200" baseline="0" dirty="0">
                <a:solidFill>
                  <a:schemeClr val="tx1"/>
                </a:solidFill>
                <a:latin typeface="+mn-lt"/>
                <a:ea typeface="+mn-ea"/>
                <a:cs typeface="+mn-cs"/>
              </a:rPr>
              <a:t> moves beyond a focus on actors’ hedonic and performance-related instrumental motives </a:t>
            </a:r>
            <a:r>
              <a:rPr lang="en-US" sz="1200" b="0" i="1" u="none" strike="noStrike" kern="1200" baseline="0" dirty="0">
                <a:solidFill>
                  <a:schemeClr val="tx1"/>
                </a:solidFill>
                <a:latin typeface="+mn-lt"/>
                <a:ea typeface="+mn-ea"/>
                <a:cs typeface="+mn-cs"/>
              </a:rPr>
              <a:t>as individuals </a:t>
            </a:r>
            <a:r>
              <a:rPr lang="en-US" sz="1200" b="0" i="0" u="none" strike="noStrike" kern="1200" baseline="0" dirty="0">
                <a:solidFill>
                  <a:schemeClr val="tx1"/>
                </a:solidFill>
                <a:latin typeface="+mn-lt"/>
                <a:ea typeface="+mn-ea"/>
                <a:cs typeface="+mn-cs"/>
              </a:rPr>
              <a:t>to embrace a constellation of motives that derive from their social identity </a:t>
            </a:r>
            <a:r>
              <a:rPr lang="en-US" sz="1200" b="0" i="1" u="none" strike="noStrike" kern="1200" baseline="0" dirty="0">
                <a:solidFill>
                  <a:schemeClr val="tx1"/>
                </a:solidFill>
                <a:latin typeface="+mn-lt"/>
                <a:ea typeface="+mn-ea"/>
                <a:cs typeface="+mn-cs"/>
              </a:rPr>
              <a:t>as group members </a:t>
            </a:r>
            <a:r>
              <a:rPr lang="en-US" sz="1200" b="0" i="0" u="none" strike="noStrike" kern="1200" baseline="0" dirty="0">
                <a:solidFill>
                  <a:schemeClr val="tx1"/>
                </a:solidFill>
                <a:latin typeface="+mn-lt"/>
                <a:ea typeface="+mn-ea"/>
                <a:cs typeface="+mn-cs"/>
              </a:rPr>
              <a:t>(Tamir, 2016). </a:t>
            </a:r>
          </a:p>
          <a:p>
            <a:r>
              <a:rPr lang="en-US" sz="1200" b="0" i="0" u="none" strike="noStrike" kern="1200" baseline="0" dirty="0">
                <a:solidFill>
                  <a:schemeClr val="tx1"/>
                </a:solidFill>
                <a:latin typeface="+mn-lt"/>
                <a:ea typeface="+mn-ea"/>
                <a:cs typeface="+mn-cs"/>
              </a:rPr>
              <a:t>Naturally, the relationship between social identity and emotions is circular rather than linear. That is, social identity not only influences emotion development and regulation but emotional experiences also influence social identification (Livingstone, Spears, </a:t>
            </a:r>
            <a:r>
              <a:rPr lang="en-US" sz="1200" b="0" i="0" u="none" strike="noStrike" kern="1200" baseline="0" dirty="0" err="1">
                <a:solidFill>
                  <a:schemeClr val="tx1"/>
                </a:solidFill>
                <a:latin typeface="+mn-lt"/>
                <a:ea typeface="+mn-ea"/>
                <a:cs typeface="+mn-cs"/>
              </a:rPr>
              <a:t>Manstead</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Bruder</a:t>
            </a:r>
            <a:r>
              <a:rPr lang="en-US" sz="1200" b="0" i="0" u="none" strike="noStrike" kern="1200" baseline="0" dirty="0">
                <a:solidFill>
                  <a:schemeClr val="tx1"/>
                </a:solidFill>
                <a:latin typeface="+mn-lt"/>
                <a:ea typeface="+mn-ea"/>
                <a:cs typeface="+mn-cs"/>
              </a:rPr>
              <a:t>, &amp; Shepherd, 2011). Thus, it is not only the case that social identity provides a basis for collective emotions, but also that these collective emotions loop back to reinforce and consolidate social identity. For example, the experience of collective emotions went on to define the social identity of the English 2003 rugby union world champion team (Morgan, Fletcher, &amp; Sarkar, 2015) and in research by Amanda </a:t>
            </a:r>
            <a:r>
              <a:rPr lang="en-US" sz="1200" b="0" i="0" u="none" strike="noStrike" kern="1200" baseline="0" dirty="0" err="1">
                <a:solidFill>
                  <a:schemeClr val="tx1"/>
                </a:solidFill>
                <a:latin typeface="+mn-lt"/>
                <a:ea typeface="+mn-ea"/>
                <a:cs typeface="+mn-cs"/>
              </a:rPr>
              <a:t>Frayeh</a:t>
            </a:r>
            <a:r>
              <a:rPr lang="en-US" sz="1200" b="0" i="0" u="none" strike="noStrike" kern="1200" baseline="0" dirty="0">
                <a:solidFill>
                  <a:schemeClr val="tx1"/>
                </a:solidFill>
                <a:latin typeface="+mn-lt"/>
                <a:ea typeface="+mn-ea"/>
                <a:cs typeface="+mn-cs"/>
              </a:rPr>
              <a:t> and Beth Lewis (2017), the amount of enjoyment that players experienced as part of recreational soccer teams in turn reinforced their athletic identities. </a:t>
            </a:r>
          </a:p>
          <a:p>
            <a:r>
              <a:rPr lang="en-US" sz="1200" b="0" i="0" u="none" strike="noStrike" kern="1200" baseline="0" dirty="0">
                <a:solidFill>
                  <a:schemeClr val="tx1"/>
                </a:solidFill>
                <a:latin typeface="+mn-lt"/>
                <a:ea typeface="+mn-ea"/>
                <a:cs typeface="+mn-cs"/>
              </a:rPr>
              <a:t>As well as helping us to better understand emotions, a social identity approach also has a range of tangible implications for emotion management and regulation in practice. First, it speaks to ways in which athletes and exercisers can regulate their emotions by changing the focus and level of their self-construal. Second, it speaks to the ways in which those with leadership roles can shape group-based collective emotions to support group goals. Third, and finally, a social identity approach speaks to the need for sporting </a:t>
            </a:r>
            <a:r>
              <a:rPr lang="en-US" sz="1200" b="0" i="0" u="none" strike="noStrike" kern="1200" baseline="0" dirty="0" err="1">
                <a:solidFill>
                  <a:schemeClr val="tx1"/>
                </a:solidFill>
                <a:latin typeface="+mn-lt"/>
                <a:ea typeface="+mn-ea"/>
                <a:cs typeface="+mn-cs"/>
              </a:rPr>
              <a:t>organisations</a:t>
            </a:r>
            <a:r>
              <a:rPr lang="en-US" sz="1200" b="0" i="0" u="none" strike="noStrike" kern="1200" baseline="0" dirty="0">
                <a:solidFill>
                  <a:schemeClr val="tx1"/>
                </a:solidFill>
                <a:latin typeface="+mn-lt"/>
                <a:ea typeface="+mn-ea"/>
                <a:cs typeface="+mn-cs"/>
              </a:rPr>
              <a:t> and relevant authorities to be sensitive to the way they manage social identities in order to not exacerbate emotional tensions between groups (see also Chapter 18). Like many of the core theoretical insights we developed in this chapter, these implications remain to be fully fleshed out and tested empirically. Nevertheless, by leveraging this theoretical knowledge, we believe that social identity researchers and practitioners will have a key role to play in helping to </a:t>
            </a:r>
            <a:r>
              <a:rPr lang="en-US" sz="1200" b="0" i="0" u="none" strike="noStrike" kern="1200" baseline="0" dirty="0" err="1">
                <a:solidFill>
                  <a:schemeClr val="tx1"/>
                </a:solidFill>
                <a:latin typeface="+mn-lt"/>
                <a:ea typeface="+mn-ea"/>
                <a:cs typeface="+mn-cs"/>
              </a:rPr>
              <a:t>optimise</a:t>
            </a:r>
            <a:r>
              <a:rPr lang="en-US" sz="1200" b="0" i="0" u="none" strike="noStrike" kern="1200" baseline="0" dirty="0">
                <a:solidFill>
                  <a:schemeClr val="tx1"/>
                </a:solidFill>
                <a:latin typeface="+mn-lt"/>
                <a:ea typeface="+mn-ea"/>
                <a:cs typeface="+mn-cs"/>
              </a:rPr>
              <a:t> emotional experiences – and ultimately performance and perseverance – in sport and exercise contexts in the future. </a:t>
            </a:r>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16</a:t>
            </a:fld>
            <a:endParaRPr lang="en-GB"/>
          </a:p>
        </p:txBody>
      </p:sp>
    </p:spTree>
    <p:extLst>
      <p:ext uri="{BB962C8B-B14F-4D97-AF65-F5344CB8AC3E}">
        <p14:creationId xmlns:p14="http://schemas.microsoft.com/office/powerpoint/2010/main" val="11077450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2</a:t>
            </a:fld>
            <a:endParaRPr lang="en-GB"/>
          </a:p>
        </p:txBody>
      </p:sp>
    </p:spTree>
    <p:extLst>
      <p:ext uri="{BB962C8B-B14F-4D97-AF65-F5344CB8AC3E}">
        <p14:creationId xmlns:p14="http://schemas.microsoft.com/office/powerpoint/2010/main" val="2354446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b="0" i="0" u="none" strike="noStrike" kern="1200" baseline="0" dirty="0">
                <a:solidFill>
                  <a:schemeClr val="tx1"/>
                </a:solidFill>
                <a:latin typeface="+mn-lt"/>
                <a:ea typeface="+mn-ea"/>
                <a:cs typeface="+mn-cs"/>
              </a:rPr>
              <a:t>Generally, an emotion describes ‘an </a:t>
            </a:r>
            <a:r>
              <a:rPr lang="en-US" sz="1200" b="0" i="0" u="none" strike="noStrike" kern="1200" baseline="0" dirty="0" err="1">
                <a:solidFill>
                  <a:schemeClr val="tx1"/>
                </a:solidFill>
                <a:latin typeface="+mn-lt"/>
                <a:ea typeface="+mn-ea"/>
                <a:cs typeface="+mn-cs"/>
              </a:rPr>
              <a:t>organised</a:t>
            </a:r>
            <a:r>
              <a:rPr lang="en-US" sz="1200" b="0" i="0" u="none" strike="noStrike" kern="1200" baseline="0" dirty="0">
                <a:solidFill>
                  <a:schemeClr val="tx1"/>
                </a:solidFill>
                <a:latin typeface="+mn-lt"/>
                <a:ea typeface="+mn-ea"/>
                <a:cs typeface="+mn-cs"/>
              </a:rPr>
              <a:t> psychophysiological reaction to ongoing relationships with the environment that are of relevance to individuals’ goal pursuit’ (Lazarus, 2000, p. 230). In sport and exercise, actors experience a range of discrete emotions, which influence their performance and perseverance (Fletcher &amp; Scott, 2010; Neil, </a:t>
            </a:r>
            <a:r>
              <a:rPr lang="en-US" sz="1200" b="0" i="0" u="none" strike="noStrike" kern="1200" baseline="0" dirty="0" err="1">
                <a:solidFill>
                  <a:schemeClr val="tx1"/>
                </a:solidFill>
                <a:latin typeface="+mn-lt"/>
                <a:ea typeface="+mn-ea"/>
                <a:cs typeface="+mn-cs"/>
              </a:rPr>
              <a:t>Bayston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Hanton</a:t>
            </a:r>
            <a:r>
              <a:rPr lang="en-US" sz="1200" b="0" i="0" u="none" strike="noStrike" kern="1200" baseline="0" dirty="0">
                <a:solidFill>
                  <a:schemeClr val="tx1"/>
                </a:solidFill>
                <a:latin typeface="+mn-lt"/>
                <a:ea typeface="+mn-ea"/>
                <a:cs typeface="+mn-cs"/>
              </a:rPr>
              <a:t>, &amp; Wilson, 2013). The joy of winning a competition, the anger at an unfair referee decision, and the anxiety of waiting for a championship game to start are experiences that will be familiar to all readers. On the one hand, emotions facilitate performance and participation. For example, the more excited athletes are about a competition, the more likely they are to keep their focus and ultimately perform well (Stanger, </a:t>
            </a:r>
            <a:r>
              <a:rPr lang="en-US" sz="1200" b="0" i="0" u="none" strike="noStrike" kern="1200" baseline="0" dirty="0" err="1">
                <a:solidFill>
                  <a:schemeClr val="tx1"/>
                </a:solidFill>
                <a:latin typeface="+mn-lt"/>
                <a:ea typeface="+mn-ea"/>
                <a:cs typeface="+mn-cs"/>
              </a:rPr>
              <a:t>Chettle</a:t>
            </a:r>
            <a:r>
              <a:rPr lang="en-US" sz="1200" b="0" i="0" u="none" strike="noStrike" kern="1200" baseline="0" dirty="0">
                <a:solidFill>
                  <a:schemeClr val="tx1"/>
                </a:solidFill>
                <a:latin typeface="+mn-lt"/>
                <a:ea typeface="+mn-ea"/>
                <a:cs typeface="+mn-cs"/>
              </a:rPr>
              <a:t>, Whittle, &amp; </a:t>
            </a:r>
            <a:r>
              <a:rPr lang="en-US" sz="1200" b="0" i="0" u="none" strike="noStrike" kern="1200" baseline="0" dirty="0" err="1">
                <a:solidFill>
                  <a:schemeClr val="tx1"/>
                </a:solidFill>
                <a:latin typeface="+mn-lt"/>
                <a:ea typeface="+mn-ea"/>
                <a:cs typeface="+mn-cs"/>
              </a:rPr>
              <a:t>Poolton</a:t>
            </a:r>
            <a:r>
              <a:rPr lang="en-US" sz="1200" b="0" i="0" u="none" strike="noStrike" kern="1200" baseline="0" dirty="0">
                <a:solidFill>
                  <a:schemeClr val="tx1"/>
                </a:solidFill>
                <a:latin typeface="+mn-lt"/>
                <a:ea typeface="+mn-ea"/>
                <a:cs typeface="+mn-cs"/>
              </a:rPr>
              <a:t>, 2018). Similarly, when long-distance runners’ pride is based on their hard work rather than innate superiority (Tracy &amp; Robins, 2007), it positively predicts their training effort and progress (Gilchrist, </a:t>
            </a:r>
            <a:r>
              <a:rPr lang="en-US" sz="1200" b="0" i="0" u="none" strike="noStrike" kern="1200" baseline="0" dirty="0" err="1">
                <a:solidFill>
                  <a:schemeClr val="tx1"/>
                </a:solidFill>
                <a:latin typeface="+mn-lt"/>
                <a:ea typeface="+mn-ea"/>
                <a:cs typeface="+mn-cs"/>
              </a:rPr>
              <a:t>Sabiston</a:t>
            </a:r>
            <a:r>
              <a:rPr lang="en-US" sz="1200" b="0" i="0" u="none" strike="noStrike" kern="1200" baseline="0" dirty="0">
                <a:solidFill>
                  <a:schemeClr val="tx1"/>
                </a:solidFill>
                <a:latin typeface="+mn-lt"/>
                <a:ea typeface="+mn-ea"/>
                <a:cs typeface="+mn-cs"/>
              </a:rPr>
              <a:t>, Conroy, &amp; Atkinson, 2018). Such effects are not restricted to professional athletes. For example, the enjoyment experienced by recreational football players and exercisers has been linked to more positive attitudes towards physical activity as well as greater willingness to engage in it (</a:t>
            </a:r>
            <a:r>
              <a:rPr lang="en-US" sz="1200" b="0" i="0" u="none" strike="noStrike" kern="1200" baseline="0" dirty="0" err="1">
                <a:solidFill>
                  <a:schemeClr val="tx1"/>
                </a:solidFill>
                <a:latin typeface="+mn-lt"/>
                <a:ea typeface="+mn-ea"/>
                <a:cs typeface="+mn-cs"/>
              </a:rPr>
              <a:t>Frayeh</a:t>
            </a:r>
            <a:r>
              <a:rPr lang="en-US" sz="1200" b="0" i="0" u="none" strike="noStrike" kern="1200" baseline="0" dirty="0">
                <a:solidFill>
                  <a:schemeClr val="tx1"/>
                </a:solidFill>
                <a:latin typeface="+mn-lt"/>
                <a:ea typeface="+mn-ea"/>
                <a:cs typeface="+mn-cs"/>
              </a:rPr>
              <a:t> &amp; Lewis, 2017; </a:t>
            </a:r>
            <a:r>
              <a:rPr lang="en-US" sz="1200" b="0" i="0" u="none" strike="noStrike" kern="1200" baseline="0" dirty="0" err="1">
                <a:solidFill>
                  <a:schemeClr val="tx1"/>
                </a:solidFill>
                <a:latin typeface="+mn-lt"/>
                <a:ea typeface="+mn-ea"/>
                <a:cs typeface="+mn-cs"/>
              </a:rPr>
              <a:t>Garn</a:t>
            </a:r>
            <a:r>
              <a:rPr lang="en-US" sz="1200" b="0" i="0" u="none" strike="noStrike" kern="1200" baseline="0" dirty="0">
                <a:solidFill>
                  <a:schemeClr val="tx1"/>
                </a:solidFill>
                <a:latin typeface="+mn-lt"/>
                <a:ea typeface="+mn-ea"/>
                <a:cs typeface="+mn-cs"/>
              </a:rPr>
              <a:t>, Simonton, </a:t>
            </a:r>
            <a:r>
              <a:rPr lang="en-US" sz="1200" b="0" i="0" u="none" strike="noStrike" kern="1200" baseline="0" dirty="0" err="1">
                <a:solidFill>
                  <a:schemeClr val="tx1"/>
                </a:solidFill>
                <a:latin typeface="+mn-lt"/>
                <a:ea typeface="+mn-ea"/>
                <a:cs typeface="+mn-cs"/>
              </a:rPr>
              <a:t>Dasingert</a:t>
            </a:r>
            <a:r>
              <a:rPr lang="en-US" sz="1200" b="0" i="0" u="none" strike="noStrike" kern="1200" baseline="0" dirty="0">
                <a:solidFill>
                  <a:schemeClr val="tx1"/>
                </a:solidFill>
                <a:latin typeface="+mn-lt"/>
                <a:ea typeface="+mn-ea"/>
                <a:cs typeface="+mn-cs"/>
              </a:rPr>
              <a:t>, &amp; Simonton, 2017). </a:t>
            </a:r>
          </a:p>
          <a:p>
            <a:r>
              <a:rPr lang="en-US" sz="1200" b="0" i="0" u="none" strike="noStrike" kern="1200" baseline="0" dirty="0">
                <a:solidFill>
                  <a:schemeClr val="tx1"/>
                </a:solidFill>
                <a:latin typeface="+mn-lt"/>
                <a:ea typeface="+mn-ea"/>
                <a:cs typeface="+mn-cs"/>
              </a:rPr>
              <a:t>Nevertheless, emotions can also harm performance and participation. For example, basketball players’ anger in response to opponents’ insults have been found to reduce their performance due to distraction from the game (Ring, </a:t>
            </a:r>
            <a:r>
              <a:rPr lang="en-US" sz="1200" b="0" i="0" u="none" strike="noStrike" kern="1200" baseline="0" dirty="0" err="1">
                <a:solidFill>
                  <a:schemeClr val="tx1"/>
                </a:solidFill>
                <a:latin typeface="+mn-lt"/>
                <a:ea typeface="+mn-ea"/>
                <a:cs typeface="+mn-cs"/>
              </a:rPr>
              <a:t>Kavussanu</a:t>
            </a:r>
            <a:r>
              <a:rPr lang="en-US" sz="1200" b="0" i="0" u="none" strike="noStrike" kern="1200" baseline="0" dirty="0">
                <a:solidFill>
                  <a:schemeClr val="tx1"/>
                </a:solidFill>
                <a:latin typeface="+mn-lt"/>
                <a:ea typeface="+mn-ea"/>
                <a:cs typeface="+mn-cs"/>
              </a:rPr>
              <a:t>, Al-</a:t>
            </a:r>
            <a:r>
              <a:rPr lang="en-US" sz="1200" b="0" i="0" u="none" strike="noStrike" kern="1200" baseline="0" dirty="0" err="1">
                <a:solidFill>
                  <a:schemeClr val="tx1"/>
                </a:solidFill>
                <a:latin typeface="+mn-lt"/>
                <a:ea typeface="+mn-ea"/>
                <a:cs typeface="+mn-cs"/>
              </a:rPr>
              <a:t>Yaaribi</a:t>
            </a:r>
            <a:r>
              <a:rPr lang="en-US" sz="1200" b="0" i="0" u="none" strike="noStrike" kern="1200" baseline="0" dirty="0">
                <a:solidFill>
                  <a:schemeClr val="tx1"/>
                </a:solidFill>
                <a:latin typeface="+mn-lt"/>
                <a:ea typeface="+mn-ea"/>
                <a:cs typeface="+mn-cs"/>
              </a:rPr>
              <a:t>, Tenenbaum, &amp; Stanger, 2019). In research with exercisers, women’s experiences of body-related shame were related to reduced physical activity and students’ boredom in Physical Education classes predicted less class engagement (</a:t>
            </a:r>
            <a:r>
              <a:rPr lang="en-US" sz="1200" b="0" i="0" u="none" strike="noStrike" kern="1200" baseline="0" dirty="0" err="1">
                <a:solidFill>
                  <a:schemeClr val="tx1"/>
                </a:solidFill>
                <a:latin typeface="+mn-lt"/>
                <a:ea typeface="+mn-ea"/>
                <a:cs typeface="+mn-cs"/>
              </a:rPr>
              <a:t>Garn</a:t>
            </a:r>
            <a:r>
              <a:rPr lang="en-US" sz="1200" b="0" i="0" u="none" strike="noStrike" kern="1200" baseline="0" dirty="0">
                <a:solidFill>
                  <a:schemeClr val="tx1"/>
                </a:solidFill>
                <a:latin typeface="+mn-lt"/>
                <a:ea typeface="+mn-ea"/>
                <a:cs typeface="+mn-cs"/>
              </a:rPr>
              <a:t> et al., 2017; </a:t>
            </a:r>
            <a:r>
              <a:rPr lang="en-US" sz="1200" b="0" i="0" u="none" strike="noStrike" kern="1200" baseline="0" dirty="0" err="1">
                <a:solidFill>
                  <a:schemeClr val="tx1"/>
                </a:solidFill>
                <a:latin typeface="+mn-lt"/>
                <a:ea typeface="+mn-ea"/>
                <a:cs typeface="+mn-cs"/>
              </a:rPr>
              <a:t>Sabiston</a:t>
            </a:r>
            <a:r>
              <a:rPr lang="en-US" sz="1200" b="0" i="0" u="none" strike="noStrike" kern="1200" baseline="0" dirty="0">
                <a:solidFill>
                  <a:schemeClr val="tx1"/>
                </a:solidFill>
                <a:latin typeface="+mn-lt"/>
                <a:ea typeface="+mn-ea"/>
                <a:cs typeface="+mn-cs"/>
              </a:rPr>
              <a:t> et al., 2010). So, whether their effects are helpful or harmful, emotions are central to the participation and performance of actors in sport and exercise contexts. To promote optimal engagement, perseverance and performance, it is therefore important to identify and understand both (a) the antecedents and causes of emotions and (b) ways to effectively regulate them. </a:t>
            </a:r>
          </a:p>
          <a:p>
            <a:r>
              <a:rPr lang="en-US" sz="1200" b="0" i="0" u="none" strike="noStrike" kern="1200" baseline="0" dirty="0">
                <a:solidFill>
                  <a:schemeClr val="tx1"/>
                </a:solidFill>
                <a:latin typeface="+mn-lt"/>
                <a:ea typeface="+mn-ea"/>
                <a:cs typeface="+mn-cs"/>
              </a:rPr>
              <a:t>When trying to provide such understanding, current approaches to emotions in sport and exercise focus on (a) emotion generation, (b) emotions as social phenomena, and (c) emotion regulation. In the first half of this chapter we review each of these approaches in turn. In the second half we then draw on social identity </a:t>
            </a:r>
            <a:r>
              <a:rPr lang="en-US" sz="1200" b="0" i="0" u="none" strike="noStrike" kern="1200" baseline="0" dirty="0" err="1">
                <a:solidFill>
                  <a:schemeClr val="tx1"/>
                </a:solidFill>
                <a:latin typeface="+mn-lt"/>
                <a:ea typeface="+mn-ea"/>
                <a:cs typeface="+mn-cs"/>
              </a:rPr>
              <a:t>theorising</a:t>
            </a:r>
            <a:r>
              <a:rPr lang="en-US" sz="1200" b="0" i="0" u="none" strike="noStrike" kern="1200" baseline="0" dirty="0">
                <a:solidFill>
                  <a:schemeClr val="tx1"/>
                </a:solidFill>
                <a:latin typeface="+mn-lt"/>
                <a:ea typeface="+mn-ea"/>
                <a:cs typeface="+mn-cs"/>
              </a:rPr>
              <a:t> (of the form set out in Chapter 2) to extend these approaches in important ways. </a:t>
            </a:r>
            <a:endParaRPr lang="en-US" sz="1200" b="1"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3</a:t>
            </a:fld>
            <a:endParaRPr lang="en-GB"/>
          </a:p>
        </p:txBody>
      </p:sp>
    </p:spTree>
    <p:extLst>
      <p:ext uri="{BB962C8B-B14F-4D97-AF65-F5344CB8AC3E}">
        <p14:creationId xmlns:p14="http://schemas.microsoft.com/office/powerpoint/2010/main" val="3628256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first consideration with regard to emotions in sport and exercise pertains to how they are generated. One influential framework that is routinely used in sport and exercise to explain how emotions develop is </a:t>
            </a:r>
            <a:r>
              <a:rPr lang="en-US" sz="1200" b="0" i="1" u="none" strike="noStrike" kern="1200" baseline="0" dirty="0">
                <a:solidFill>
                  <a:schemeClr val="tx1"/>
                </a:solidFill>
                <a:latin typeface="+mn-lt"/>
                <a:ea typeface="+mn-ea"/>
                <a:cs typeface="+mn-cs"/>
              </a:rPr>
              <a:t>cognitive-motivational-relational theory </a:t>
            </a:r>
            <a:r>
              <a:rPr lang="en-US" sz="1200" b="0" i="0" u="none" strike="noStrike" kern="1200" baseline="0" dirty="0">
                <a:solidFill>
                  <a:schemeClr val="tx1"/>
                </a:solidFill>
                <a:latin typeface="+mn-lt"/>
                <a:ea typeface="+mn-ea"/>
                <a:cs typeface="+mn-cs"/>
              </a:rPr>
              <a:t>(Lazarus, 1999; Nicholls, Hemmings, &amp; Clough, 2010; Renfrew, </a:t>
            </a:r>
            <a:r>
              <a:rPr lang="en-US" sz="1200" b="0" i="0" u="none" strike="noStrike" kern="1200" baseline="0" dirty="0" err="1">
                <a:solidFill>
                  <a:schemeClr val="tx1"/>
                </a:solidFill>
                <a:latin typeface="+mn-lt"/>
                <a:ea typeface="+mn-ea"/>
                <a:cs typeface="+mn-cs"/>
              </a:rPr>
              <a:t>Howle</a:t>
            </a:r>
            <a:r>
              <a:rPr lang="en-US" sz="1200" b="0" i="0" u="none" strike="noStrike" kern="1200" baseline="0" dirty="0">
                <a:solidFill>
                  <a:schemeClr val="tx1"/>
                </a:solidFill>
                <a:latin typeface="+mn-lt"/>
                <a:ea typeface="+mn-ea"/>
                <a:cs typeface="+mn-cs"/>
              </a:rPr>
              <a:t>, &amp; Eklund, 2017). This posits that emotions result from individuals’ </a:t>
            </a:r>
            <a:r>
              <a:rPr lang="en-US" sz="1200" b="0" i="1" u="none" strike="noStrike" kern="1200" baseline="0" dirty="0">
                <a:solidFill>
                  <a:schemeClr val="tx1"/>
                </a:solidFill>
                <a:latin typeface="+mn-lt"/>
                <a:ea typeface="+mn-ea"/>
                <a:cs typeface="+mn-cs"/>
              </a:rPr>
              <a:t>appraisals </a:t>
            </a:r>
            <a:r>
              <a:rPr lang="en-US" sz="1200" b="0" i="0" u="none" strike="noStrike" kern="1200" baseline="0" dirty="0">
                <a:solidFill>
                  <a:schemeClr val="tx1"/>
                </a:solidFill>
                <a:latin typeface="+mn-lt"/>
                <a:ea typeface="+mn-ea"/>
                <a:cs typeface="+mn-cs"/>
              </a:rPr>
              <a:t>of the self-relevant implications of particular events and experiences (Lazarus, 1999; see also Chapter 14). For example, a rower going into a championship race in her home country would likely appraise the situation as highly important and a great opportunity (i.e., high </a:t>
            </a:r>
            <a:r>
              <a:rPr lang="en-US" sz="1200" b="0" i="1" u="none" strike="noStrike" kern="1200" baseline="0" dirty="0">
                <a:solidFill>
                  <a:schemeClr val="tx1"/>
                </a:solidFill>
                <a:latin typeface="+mn-lt"/>
                <a:ea typeface="+mn-ea"/>
                <a:cs typeface="+mn-cs"/>
              </a:rPr>
              <a:t>primary appraisal</a:t>
            </a:r>
            <a:r>
              <a:rPr lang="en-US" sz="1200" b="0" i="0" u="none" strike="noStrike" kern="1200" baseline="0" dirty="0">
                <a:solidFill>
                  <a:schemeClr val="tx1"/>
                </a:solidFill>
                <a:latin typeface="+mn-lt"/>
                <a:ea typeface="+mn-ea"/>
                <a:cs typeface="+mn-cs"/>
              </a:rPr>
              <a:t>; Lazarus, 1999). To the extent that she has </a:t>
            </a:r>
            <a:r>
              <a:rPr lang="en-US" sz="1200" b="0" i="0" u="none" strike="noStrike" kern="1200" baseline="0" dirty="0" err="1">
                <a:solidFill>
                  <a:schemeClr val="tx1"/>
                </a:solidFill>
                <a:latin typeface="+mn-lt"/>
                <a:ea typeface="+mn-ea"/>
                <a:cs typeface="+mn-cs"/>
              </a:rPr>
              <a:t>practised</a:t>
            </a:r>
            <a:r>
              <a:rPr lang="en-US" sz="1200" b="0" i="0" u="none" strike="noStrike" kern="1200" baseline="0" dirty="0">
                <a:solidFill>
                  <a:schemeClr val="tx1"/>
                </a:solidFill>
                <a:latin typeface="+mn-lt"/>
                <a:ea typeface="+mn-ea"/>
                <a:cs typeface="+mn-cs"/>
              </a:rPr>
              <a:t> hard and perceives herself to have strong audience support, she is also likely to perceive there to be positive prospects for her performance (i.e., high </a:t>
            </a:r>
            <a:r>
              <a:rPr lang="en-US" sz="1200" b="0" i="1" u="none" strike="noStrike" kern="1200" baseline="0" dirty="0">
                <a:solidFill>
                  <a:schemeClr val="tx1"/>
                </a:solidFill>
                <a:latin typeface="+mn-lt"/>
                <a:ea typeface="+mn-ea"/>
                <a:cs typeface="+mn-cs"/>
              </a:rPr>
              <a:t>secondary appraisal</a:t>
            </a:r>
            <a:r>
              <a:rPr lang="en-US" sz="1200" b="0" i="0" u="none" strike="noStrike" kern="1200" baseline="0" dirty="0">
                <a:solidFill>
                  <a:schemeClr val="tx1"/>
                </a:solidFill>
                <a:latin typeface="+mn-lt"/>
                <a:ea typeface="+mn-ea"/>
                <a:cs typeface="+mn-cs"/>
              </a:rPr>
              <a:t>; Lazarus, 1999). As a result, she would approach the competition with excitement (Jones, </a:t>
            </a:r>
            <a:r>
              <a:rPr lang="en-US" sz="1200" b="0" i="0" u="none" strike="noStrike" kern="1200" baseline="0" dirty="0" err="1">
                <a:solidFill>
                  <a:schemeClr val="tx1"/>
                </a:solidFill>
                <a:latin typeface="+mn-lt"/>
                <a:ea typeface="+mn-ea"/>
                <a:cs typeface="+mn-cs"/>
              </a:rPr>
              <a:t>Meijen</a:t>
            </a:r>
            <a:r>
              <a:rPr lang="en-US" sz="1200" b="0" i="0" u="none" strike="noStrike" kern="1200" baseline="0" dirty="0">
                <a:solidFill>
                  <a:schemeClr val="tx1"/>
                </a:solidFill>
                <a:latin typeface="+mn-lt"/>
                <a:ea typeface="+mn-ea"/>
                <a:cs typeface="+mn-cs"/>
              </a:rPr>
              <a:t>, McCarthy, &amp; Sheffield, 2009). Generally, actors experience more intense emotions the more relevant a situation is to them and more pleasant emotions the more they believe that they can cope with the demands of that situation (Haslam, 2004).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Drawing on this approach, research has identified numerous variables that influence appraisal and emotion generation in sport and exercise contexts. For example, athletes’ (self-oriented) perfectionism, trait anxiety and mastery-avoidance goals (i.e., striving to avoid performing worse than one wants to) have all been found to positively predict the emergence of guilt and anxiety (Curran &amp; Hill, 2018; </a:t>
            </a:r>
            <a:r>
              <a:rPr lang="en-US" sz="1200" b="0" i="0" u="none" strike="noStrike" kern="1200" baseline="0" dirty="0" err="1">
                <a:solidFill>
                  <a:schemeClr val="tx1"/>
                </a:solidFill>
                <a:latin typeface="+mn-lt"/>
                <a:ea typeface="+mn-ea"/>
                <a:cs typeface="+mn-cs"/>
              </a:rPr>
              <a:t>Stenling</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Hassmén</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Holmström</a:t>
            </a:r>
            <a:r>
              <a:rPr lang="en-US" sz="1200" b="0" i="0" u="none" strike="noStrike" kern="1200" baseline="0" dirty="0">
                <a:solidFill>
                  <a:schemeClr val="tx1"/>
                </a:solidFill>
                <a:latin typeface="+mn-lt"/>
                <a:ea typeface="+mn-ea"/>
                <a:cs typeface="+mn-cs"/>
              </a:rPr>
              <a:t>, 2014; Wolf, </a:t>
            </a:r>
            <a:r>
              <a:rPr lang="en-US" sz="1200" b="0" i="0" u="none" strike="noStrike" kern="1200" baseline="0" dirty="0" err="1">
                <a:solidFill>
                  <a:schemeClr val="tx1"/>
                </a:solidFill>
                <a:latin typeface="+mn-lt"/>
                <a:ea typeface="+mn-ea"/>
                <a:cs typeface="+mn-cs"/>
              </a:rPr>
              <a:t>Eys</a:t>
            </a:r>
            <a:r>
              <a:rPr lang="en-US" sz="1200" b="0" i="0" u="none" strike="noStrike" kern="1200" baseline="0" dirty="0">
                <a:solidFill>
                  <a:schemeClr val="tx1"/>
                </a:solidFill>
                <a:latin typeface="+mn-lt"/>
                <a:ea typeface="+mn-ea"/>
                <a:cs typeface="+mn-cs"/>
              </a:rPr>
              <a:t>, &amp; Kleinert, 2014). Similarly, greater anxiety has been shown to result from playing for a high-ranked team, against more skilled opponents, and in an away game (</a:t>
            </a:r>
            <a:r>
              <a:rPr lang="en-US" sz="1200" b="0" i="0" u="none" strike="noStrike" kern="1200" baseline="0" dirty="0" err="1">
                <a:solidFill>
                  <a:schemeClr val="tx1"/>
                </a:solidFill>
                <a:latin typeface="+mn-lt"/>
                <a:ea typeface="+mn-ea"/>
                <a:cs typeface="+mn-cs"/>
              </a:rPr>
              <a:t>Thuot</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Kavouras</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Kenefick</a:t>
            </a:r>
            <a:r>
              <a:rPr lang="en-US" sz="1200" b="0" i="0" u="none" strike="noStrike" kern="1200" baseline="0" dirty="0">
                <a:solidFill>
                  <a:schemeClr val="tx1"/>
                </a:solidFill>
                <a:latin typeface="+mn-lt"/>
                <a:ea typeface="+mn-ea"/>
                <a:cs typeface="+mn-cs"/>
              </a:rPr>
              <a:t>, 1998; Wolf et al., 2014). On the other hand, stronger task-orientation has been found to predict to greater enjoyment of sport (</a:t>
            </a:r>
            <a:r>
              <a:rPr lang="en-US" sz="1200" b="0" i="0" u="none" strike="noStrike" kern="1200" baseline="0" dirty="0" err="1">
                <a:solidFill>
                  <a:schemeClr val="tx1"/>
                </a:solidFill>
                <a:latin typeface="+mn-lt"/>
                <a:ea typeface="+mn-ea"/>
                <a:cs typeface="+mn-cs"/>
              </a:rPr>
              <a:t>Bortoli</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Bertollo</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Comani</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Robazza</a:t>
            </a:r>
            <a:r>
              <a:rPr lang="en-US" sz="1200" b="0" i="0" u="none" strike="noStrike" kern="1200" baseline="0" dirty="0">
                <a:solidFill>
                  <a:schemeClr val="tx1"/>
                </a:solidFill>
                <a:latin typeface="+mn-lt"/>
                <a:ea typeface="+mn-ea"/>
                <a:cs typeface="+mn-cs"/>
              </a:rPr>
              <a:t>, 2011). Among exercisers, activity variety has also been linked to more pleasant affect and enjoyment (Hagberg, Lindahl, Nyberg, &amp; </a:t>
            </a:r>
            <a:r>
              <a:rPr lang="en-US" sz="1200" b="0" i="0" u="none" strike="noStrike" kern="1200" baseline="0" dirty="0" err="1">
                <a:solidFill>
                  <a:schemeClr val="tx1"/>
                </a:solidFill>
                <a:latin typeface="+mn-lt"/>
                <a:ea typeface="+mn-ea"/>
                <a:cs typeface="+mn-cs"/>
              </a:rPr>
              <a:t>Hellénius</a:t>
            </a:r>
            <a:r>
              <a:rPr lang="en-US" sz="1200" b="0" i="0" u="none" strike="noStrike" kern="1200" baseline="0" dirty="0">
                <a:solidFill>
                  <a:schemeClr val="tx1"/>
                </a:solidFill>
                <a:latin typeface="+mn-lt"/>
                <a:ea typeface="+mn-ea"/>
                <a:cs typeface="+mn-cs"/>
              </a:rPr>
              <a:t>, 2009; Sylvester et al., 2016).</a:t>
            </a:r>
          </a:p>
          <a:p>
            <a:r>
              <a:rPr lang="en-US" sz="1200" b="0" i="0" u="none" strike="noStrike" kern="1200" baseline="0" dirty="0">
                <a:solidFill>
                  <a:schemeClr val="tx1"/>
                </a:solidFill>
                <a:latin typeface="+mn-lt"/>
                <a:ea typeface="+mn-ea"/>
                <a:cs typeface="+mn-cs"/>
              </a:rPr>
              <a:t>In all of this research the focus has generally been on the traits and concerns of individual actors. Specifically, the self that is typically implicated in athletes’ or exercisers’ primary appraisal is the </a:t>
            </a:r>
            <a:r>
              <a:rPr lang="en-US" sz="1200" b="0" i="1" u="none" strike="noStrike" kern="1200" baseline="0" dirty="0">
                <a:solidFill>
                  <a:schemeClr val="tx1"/>
                </a:solidFill>
                <a:latin typeface="+mn-lt"/>
                <a:ea typeface="+mn-ea"/>
                <a:cs typeface="+mn-cs"/>
              </a:rPr>
              <a:t>personal self </a:t>
            </a:r>
            <a:r>
              <a:rPr lang="en-US" sz="1200" b="0" i="0" u="none" strike="noStrike" kern="1200" baseline="0" dirty="0">
                <a:solidFill>
                  <a:schemeClr val="tx1"/>
                </a:solidFill>
                <a:latin typeface="+mn-lt"/>
                <a:ea typeface="+mn-ea"/>
                <a:cs typeface="+mn-cs"/>
              </a:rPr>
              <a:t>(i.e., ‘I’ and ‘me’; Haslam, Jetten et al., 2018; Turner, 1982). However, sport and exercise are highly social contexts, which routinely implicate the </a:t>
            </a:r>
            <a:r>
              <a:rPr lang="en-US" sz="1200" b="0" i="1" u="none" strike="noStrike" kern="1200" baseline="0" dirty="0">
                <a:solidFill>
                  <a:schemeClr val="tx1"/>
                </a:solidFill>
                <a:latin typeface="+mn-lt"/>
                <a:ea typeface="+mn-ea"/>
                <a:cs typeface="+mn-cs"/>
              </a:rPr>
              <a:t>social self </a:t>
            </a:r>
            <a:r>
              <a:rPr lang="en-US" sz="1200" b="0" i="0" u="none" strike="noStrike" kern="1200" baseline="0" dirty="0">
                <a:solidFill>
                  <a:schemeClr val="tx1"/>
                </a:solidFill>
                <a:latin typeface="+mn-lt"/>
                <a:ea typeface="+mn-ea"/>
                <a:cs typeface="+mn-cs"/>
              </a:rPr>
              <a:t>(i.e., ‘we’ and ‘us’; see Chapter 2). As we will see below, this is a blind spot in research on emotion in these contexts and one that a social identity approach can illuminate.</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4</a:t>
            </a:fld>
            <a:endParaRPr lang="en-GB"/>
          </a:p>
        </p:txBody>
      </p:sp>
    </p:spTree>
    <p:extLst>
      <p:ext uri="{BB962C8B-B14F-4D97-AF65-F5344CB8AC3E}">
        <p14:creationId xmlns:p14="http://schemas.microsoft.com/office/powerpoint/2010/main" val="771584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Despite the fact that the emotional dimensions of sport are often intensely social, it is only recently that researchers have started to acknowledge this fact. One way in which they have done this is by starting to pay particular attention to so-called </a:t>
            </a:r>
            <a:r>
              <a:rPr lang="en-US" sz="1200" b="0" i="1" u="none" strike="noStrike" kern="1200" baseline="0" dirty="0">
                <a:solidFill>
                  <a:schemeClr val="tx1"/>
                </a:solidFill>
                <a:latin typeface="+mn-lt"/>
                <a:ea typeface="+mn-ea"/>
                <a:cs typeface="+mn-cs"/>
              </a:rPr>
              <a:t>social emotions </a:t>
            </a:r>
            <a:r>
              <a:rPr lang="en-US" sz="1200" b="0" i="0" u="none" strike="noStrike" kern="1200" baseline="0" dirty="0">
                <a:solidFill>
                  <a:schemeClr val="tx1"/>
                </a:solidFill>
                <a:latin typeface="+mn-lt"/>
                <a:ea typeface="+mn-ea"/>
                <a:cs typeface="+mn-cs"/>
              </a:rPr>
              <a:t>– that is, emotions intended primarily to serve social functions and/or experienced exclusively in response to social concerns (</a:t>
            </a:r>
            <a:r>
              <a:rPr lang="en-US" sz="1200" b="0" i="0" u="none" strike="noStrike" kern="1200" baseline="0" dirty="0" err="1">
                <a:solidFill>
                  <a:schemeClr val="tx1"/>
                </a:solidFill>
                <a:latin typeface="+mn-lt"/>
                <a:ea typeface="+mn-ea"/>
                <a:cs typeface="+mn-cs"/>
              </a:rPr>
              <a:t>Hareli</a:t>
            </a:r>
            <a:r>
              <a:rPr lang="en-US" sz="1200" b="0" i="0" u="none" strike="noStrike" kern="1200" baseline="0" dirty="0">
                <a:solidFill>
                  <a:schemeClr val="tx1"/>
                </a:solidFill>
                <a:latin typeface="+mn-lt"/>
                <a:ea typeface="+mn-ea"/>
                <a:cs typeface="+mn-cs"/>
              </a:rPr>
              <a:t> &amp; Parkinson, 2008). Social emotions that have been documented in sport and exercise include long-distance runners’ pride in their training progress (Gilchrist et al., 2018), ice hockey goalies’ shame in being substituted during a match (Battaglia, Kerr, &amp; Stirling, 2018), exercisers’ guilt in response to their lack of physical activity (Castonguay, </a:t>
            </a:r>
            <a:r>
              <a:rPr lang="en-US" sz="1200" b="0" i="0" u="none" strike="noStrike" kern="1200" baseline="0" dirty="0" err="1">
                <a:solidFill>
                  <a:schemeClr val="tx1"/>
                </a:solidFill>
                <a:latin typeface="+mn-lt"/>
                <a:ea typeface="+mn-ea"/>
                <a:cs typeface="+mn-cs"/>
              </a:rPr>
              <a:t>Sabiston</a:t>
            </a:r>
            <a:r>
              <a:rPr lang="en-US" sz="1200" b="0" i="0" u="none" strike="noStrike" kern="1200" baseline="0" dirty="0">
                <a:solidFill>
                  <a:schemeClr val="tx1"/>
                </a:solidFill>
                <a:latin typeface="+mn-lt"/>
                <a:ea typeface="+mn-ea"/>
                <a:cs typeface="+mn-cs"/>
              </a:rPr>
              <a:t>, Kowalski, &amp; Wilson, 2016), envy at another exercisers’ physical appearance (Pila, </a:t>
            </a:r>
            <a:r>
              <a:rPr lang="en-US" sz="1200" b="0" i="0" u="none" strike="noStrike" kern="1200" baseline="0" dirty="0" err="1">
                <a:solidFill>
                  <a:schemeClr val="tx1"/>
                </a:solidFill>
                <a:latin typeface="+mn-lt"/>
                <a:ea typeface="+mn-ea"/>
                <a:cs typeface="+mn-cs"/>
              </a:rPr>
              <a:t>Stamiris</a:t>
            </a:r>
            <a:r>
              <a:rPr lang="en-US" sz="1200" b="0" i="0" u="none" strike="noStrike" kern="1200" baseline="0" dirty="0">
                <a:solidFill>
                  <a:schemeClr val="tx1"/>
                </a:solidFill>
                <a:latin typeface="+mn-lt"/>
                <a:ea typeface="+mn-ea"/>
                <a:cs typeface="+mn-cs"/>
              </a:rPr>
              <a:t>, Castonguay, &amp; </a:t>
            </a:r>
            <a:r>
              <a:rPr lang="en-US" sz="1200" b="0" i="0" u="none" strike="noStrike" kern="1200" baseline="0" dirty="0" err="1">
                <a:solidFill>
                  <a:schemeClr val="tx1"/>
                </a:solidFill>
                <a:latin typeface="+mn-lt"/>
                <a:ea typeface="+mn-ea"/>
                <a:cs typeface="+mn-cs"/>
              </a:rPr>
              <a:t>Sabiston</a:t>
            </a:r>
            <a:r>
              <a:rPr lang="en-US" sz="1200" b="0" i="0" u="none" strike="noStrike" kern="1200" baseline="0" dirty="0">
                <a:solidFill>
                  <a:schemeClr val="tx1"/>
                </a:solidFill>
                <a:latin typeface="+mn-lt"/>
                <a:ea typeface="+mn-ea"/>
                <a:cs typeface="+mn-cs"/>
              </a:rPr>
              <a:t>, 2014), and intercollegiate athletes’ jealousy of their teammates (</a:t>
            </a:r>
            <a:r>
              <a:rPr lang="en-US" sz="1200" b="0" i="0" u="none" strike="noStrike" kern="1200" baseline="0" dirty="0" err="1">
                <a:solidFill>
                  <a:schemeClr val="tx1"/>
                </a:solidFill>
                <a:latin typeface="+mn-lt"/>
                <a:ea typeface="+mn-ea"/>
                <a:cs typeface="+mn-cs"/>
              </a:rPr>
              <a:t>Kamphoff</a:t>
            </a:r>
            <a:r>
              <a:rPr lang="en-US" sz="1200" b="0" i="0" u="none" strike="noStrike" kern="1200" baseline="0" dirty="0">
                <a:solidFill>
                  <a:schemeClr val="tx1"/>
                </a:solidFill>
                <a:latin typeface="+mn-lt"/>
                <a:ea typeface="+mn-ea"/>
                <a:cs typeface="+mn-cs"/>
              </a:rPr>
              <a:t>, Gill, &amp; Huddleston, 2005).</a:t>
            </a:r>
          </a:p>
          <a:p>
            <a:r>
              <a:rPr lang="en-US" sz="1200" b="0" i="0" u="none" strike="noStrike" kern="1200" baseline="0" dirty="0">
                <a:solidFill>
                  <a:schemeClr val="tx1"/>
                </a:solidFill>
                <a:latin typeface="+mn-lt"/>
                <a:ea typeface="+mn-ea"/>
                <a:cs typeface="+mn-cs"/>
              </a:rPr>
              <a:t>Another way in which sport and exercise researchers have started to explore emotions as social phenomena is by investigating social influences on appraisal and emotion development. For example, the presence of friends has been shown to reduce exercisers’ anxiety via perceptions of diffused evaluation (i.e., lower primary appraisal) and enhanced security (i.e., higher secondary appraisal; Carron, </a:t>
            </a:r>
            <a:r>
              <a:rPr lang="en-US" sz="1200" b="0" i="0" u="none" strike="noStrike" kern="1200" baseline="0" dirty="0" err="1">
                <a:solidFill>
                  <a:schemeClr val="tx1"/>
                </a:solidFill>
                <a:latin typeface="+mn-lt"/>
                <a:ea typeface="+mn-ea"/>
                <a:cs typeface="+mn-cs"/>
              </a:rPr>
              <a:t>Estabrooks</a:t>
            </a:r>
            <a:r>
              <a:rPr lang="en-US" sz="1200" b="0" i="0" u="none" strike="noStrike" kern="1200" baseline="0" dirty="0">
                <a:solidFill>
                  <a:schemeClr val="tx1"/>
                </a:solidFill>
                <a:latin typeface="+mn-lt"/>
                <a:ea typeface="+mn-ea"/>
                <a:cs typeface="+mn-cs"/>
              </a:rPr>
              <a:t>, Horton, </a:t>
            </a:r>
            <a:r>
              <a:rPr lang="en-US" sz="1200" b="0" i="0" u="none" strike="noStrike" kern="1200" baseline="0" dirty="0" err="1">
                <a:solidFill>
                  <a:schemeClr val="tx1"/>
                </a:solidFill>
                <a:latin typeface="+mn-lt"/>
                <a:ea typeface="+mn-ea"/>
                <a:cs typeface="+mn-cs"/>
              </a:rPr>
              <a:t>Prapavessis</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Hausenblas</a:t>
            </a:r>
            <a:r>
              <a:rPr lang="en-US" sz="1200" b="0" i="0" u="none" strike="noStrike" kern="1200" baseline="0" dirty="0">
                <a:solidFill>
                  <a:schemeClr val="tx1"/>
                </a:solidFill>
                <a:latin typeface="+mn-lt"/>
                <a:ea typeface="+mn-ea"/>
                <a:cs typeface="+mn-cs"/>
              </a:rPr>
              <a:t>, 1999). Conversely, parents’ performance-focused achievement goals (i.e., wanting to do better than others) and perceived social responsibility for teammates have been linked with athletes’ experiences of greater anxiety (Kaye, </a:t>
            </a:r>
            <a:r>
              <a:rPr lang="en-US" sz="1200" b="0" i="0" u="none" strike="noStrike" kern="1200" baseline="0" dirty="0" err="1">
                <a:solidFill>
                  <a:schemeClr val="tx1"/>
                </a:solidFill>
                <a:latin typeface="+mn-lt"/>
                <a:ea typeface="+mn-ea"/>
                <a:cs typeface="+mn-cs"/>
              </a:rPr>
              <a:t>Frith</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Vosloo</a:t>
            </a:r>
            <a:r>
              <a:rPr lang="en-US" sz="1200" b="0" i="0" u="none" strike="noStrike" kern="1200" baseline="0" dirty="0">
                <a:solidFill>
                  <a:schemeClr val="tx1"/>
                </a:solidFill>
                <a:latin typeface="+mn-lt"/>
                <a:ea typeface="+mn-ea"/>
                <a:cs typeface="+mn-cs"/>
              </a:rPr>
              <a:t>, 2015; Wolf, </a:t>
            </a:r>
            <a:r>
              <a:rPr lang="en-US" sz="1200" b="0" i="0" u="none" strike="noStrike" kern="1200" baseline="0" dirty="0" err="1">
                <a:solidFill>
                  <a:schemeClr val="tx1"/>
                </a:solidFill>
                <a:latin typeface="+mn-lt"/>
                <a:ea typeface="+mn-ea"/>
                <a:cs typeface="+mn-cs"/>
              </a:rPr>
              <a:t>Harenberg</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&amp; Schmitz, 2018). One of the clearest findings in this line of work, is that greater team cohesion is associated with a more positive emotional state, in the form of greater excitement and reduced anxiety and jealousy </a:t>
            </a:r>
            <a:r>
              <a:rPr lang="nl-BE" sz="1200" b="0" i="0" u="none" strike="noStrike" kern="1200" baseline="0" dirty="0">
                <a:solidFill>
                  <a:schemeClr val="tx1"/>
                </a:solidFill>
                <a:latin typeface="+mn-lt"/>
                <a:ea typeface="+mn-ea"/>
                <a:cs typeface="+mn-cs"/>
              </a:rPr>
              <a:t>(Eys, Hardy, </a:t>
            </a:r>
            <a:r>
              <a:rPr lang="nl-BE" sz="1200" b="0" i="0" u="none" strike="noStrike" kern="1200" baseline="0" dirty="0" err="1">
                <a:solidFill>
                  <a:schemeClr val="tx1"/>
                </a:solidFill>
                <a:latin typeface="+mn-lt"/>
                <a:ea typeface="+mn-ea"/>
                <a:cs typeface="+mn-cs"/>
              </a:rPr>
              <a:t>Carron</a:t>
            </a:r>
            <a:r>
              <a:rPr lang="nl-BE" sz="1200" b="0" i="0" u="none" strike="noStrike" kern="1200" baseline="0" dirty="0">
                <a:solidFill>
                  <a:schemeClr val="tx1"/>
                </a:solidFill>
                <a:latin typeface="+mn-lt"/>
                <a:ea typeface="+mn-ea"/>
                <a:cs typeface="+mn-cs"/>
              </a:rPr>
              <a:t>, &amp; Beauchamp, 2003; </a:t>
            </a:r>
            <a:r>
              <a:rPr lang="nl-BE" sz="1200" b="0" i="0" u="none" strike="noStrike" kern="1200" baseline="0" dirty="0" err="1">
                <a:solidFill>
                  <a:schemeClr val="tx1"/>
                </a:solidFill>
                <a:latin typeface="+mn-lt"/>
                <a:ea typeface="+mn-ea"/>
                <a:cs typeface="+mn-cs"/>
              </a:rPr>
              <a:t>Kamphoff</a:t>
            </a:r>
            <a:r>
              <a:rPr lang="nl-BE" sz="1200" b="0" i="0" u="none" strike="noStrike" kern="1200" baseline="0" dirty="0">
                <a:solidFill>
                  <a:schemeClr val="tx1"/>
                </a:solidFill>
                <a:latin typeface="+mn-lt"/>
                <a:ea typeface="+mn-ea"/>
                <a:cs typeface="+mn-cs"/>
              </a:rPr>
              <a:t> et al., 2005; </a:t>
            </a:r>
            <a:r>
              <a:rPr lang="nl-BE" sz="1200" b="0" i="0" u="none" strike="noStrike" kern="1200" baseline="0" dirty="0" err="1">
                <a:solidFill>
                  <a:schemeClr val="tx1"/>
                </a:solidFill>
                <a:latin typeface="+mn-lt"/>
                <a:ea typeface="+mn-ea"/>
                <a:cs typeface="+mn-cs"/>
              </a:rPr>
              <a:t>Prapavessis</a:t>
            </a:r>
            <a:r>
              <a:rPr lang="nl-BE" sz="1200" b="0" i="0" u="none" strike="noStrike" kern="1200" baseline="0" dirty="0">
                <a:solidFill>
                  <a:schemeClr val="tx1"/>
                </a:solidFill>
                <a:latin typeface="+mn-lt"/>
                <a:ea typeface="+mn-ea"/>
                <a:cs typeface="+mn-cs"/>
              </a:rPr>
              <a:t> &amp; </a:t>
            </a:r>
            <a:r>
              <a:rPr lang="nl-BE" sz="1200" b="0" i="0" u="none" strike="noStrike" kern="1200" baseline="0" dirty="0" err="1">
                <a:solidFill>
                  <a:schemeClr val="tx1"/>
                </a:solidFill>
                <a:latin typeface="+mn-lt"/>
                <a:ea typeface="+mn-ea"/>
                <a:cs typeface="+mn-cs"/>
              </a:rPr>
              <a:t>Carron</a:t>
            </a:r>
            <a:r>
              <a:rPr lang="nl-BE" sz="1200" b="0" i="0" u="none" strike="noStrike" kern="1200" baseline="0" dirty="0">
                <a:solidFill>
                  <a:schemeClr val="tx1"/>
                </a:solidFill>
                <a:latin typeface="+mn-lt"/>
                <a:ea typeface="+mn-ea"/>
                <a:cs typeface="+mn-cs"/>
              </a:rPr>
              <a:t>, 1996; Wolf et al., 2018; and </a:t>
            </a:r>
            <a:r>
              <a:rPr lang="nl-BE" sz="1200" b="0" i="0" u="none" strike="noStrike" kern="1200" baseline="0" dirty="0" err="1">
                <a:solidFill>
                  <a:schemeClr val="tx1"/>
                </a:solidFill>
                <a:latin typeface="+mn-lt"/>
                <a:ea typeface="+mn-ea"/>
                <a:cs typeface="+mn-cs"/>
              </a:rPr>
              <a:t>see</a:t>
            </a:r>
            <a:r>
              <a:rPr lang="nl-BE" sz="1200" b="0" i="0" u="none" strike="noStrike" kern="1200" baseline="0" dirty="0">
                <a:solidFill>
                  <a:schemeClr val="tx1"/>
                </a:solidFill>
                <a:latin typeface="+mn-lt"/>
                <a:ea typeface="+mn-ea"/>
                <a:cs typeface="+mn-cs"/>
              </a:rPr>
              <a:t> </a:t>
            </a:r>
            <a:r>
              <a:rPr lang="nl-BE" sz="1200" b="0" i="0" u="none" strike="noStrike" kern="1200" baseline="0" dirty="0" err="1">
                <a:solidFill>
                  <a:schemeClr val="tx1"/>
                </a:solidFill>
                <a:latin typeface="+mn-lt"/>
                <a:ea typeface="+mn-ea"/>
                <a:cs typeface="+mn-cs"/>
              </a:rPr>
              <a:t>Chapter</a:t>
            </a:r>
            <a:r>
              <a:rPr lang="nl-BE" sz="1200" b="0" i="0" u="none" strike="noStrike" kern="1200" baseline="0" dirty="0">
                <a:solidFill>
                  <a:schemeClr val="tx1"/>
                </a:solidFill>
                <a:latin typeface="+mn-lt"/>
                <a:ea typeface="+mn-ea"/>
                <a:cs typeface="+mn-cs"/>
              </a:rPr>
              <a:t> 11). </a:t>
            </a:r>
          </a:p>
          <a:p>
            <a:r>
              <a:rPr lang="en-US" sz="1200" b="0" i="0" u="none" strike="noStrike" kern="1200" baseline="0" dirty="0">
                <a:solidFill>
                  <a:schemeClr val="tx1"/>
                </a:solidFill>
                <a:latin typeface="+mn-lt"/>
                <a:ea typeface="+mn-ea"/>
                <a:cs typeface="+mn-cs"/>
              </a:rPr>
              <a:t>A third and final way in which researchers have begun to acknowledge the social dimensions of emotions in sport and exercise pertains to investigation of their collective form. </a:t>
            </a:r>
            <a:r>
              <a:rPr lang="en-US" sz="1200" b="0" i="1" u="none" strike="noStrike" kern="1200" baseline="0" dirty="0">
                <a:solidFill>
                  <a:schemeClr val="tx1"/>
                </a:solidFill>
                <a:latin typeface="+mn-lt"/>
                <a:ea typeface="+mn-ea"/>
                <a:cs typeface="+mn-cs"/>
              </a:rPr>
              <a:t>Collective emotions </a:t>
            </a:r>
            <a:r>
              <a:rPr lang="en-US" sz="1200" b="0" i="0" u="none" strike="noStrike" kern="1200" baseline="0" dirty="0">
                <a:solidFill>
                  <a:schemeClr val="tx1"/>
                </a:solidFill>
                <a:latin typeface="+mn-lt"/>
                <a:ea typeface="+mn-ea"/>
                <a:cs typeface="+mn-cs"/>
              </a:rPr>
              <a:t>are understood to involve ‘[agreement] in affective responding across individuals towards a specific event or object’ (von </a:t>
            </a:r>
            <a:r>
              <a:rPr lang="en-US" sz="1200" b="0" i="0" u="none" strike="noStrike" kern="1200" baseline="0" dirty="0" err="1">
                <a:solidFill>
                  <a:schemeClr val="tx1"/>
                </a:solidFill>
                <a:latin typeface="+mn-lt"/>
                <a:ea typeface="+mn-ea"/>
                <a:cs typeface="+mn-cs"/>
              </a:rPr>
              <a:t>Scheve</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Ismer</a:t>
            </a:r>
            <a:r>
              <a:rPr lang="en-US" sz="1200" b="0" i="0" u="none" strike="noStrike" kern="1200" baseline="0" dirty="0">
                <a:solidFill>
                  <a:schemeClr val="tx1"/>
                </a:solidFill>
                <a:latin typeface="+mn-lt"/>
                <a:ea typeface="+mn-ea"/>
                <a:cs typeface="+mn-cs"/>
              </a:rPr>
              <a:t>, 2013, p. 406) and athletes from a wide variety of sports have reported experiencing collective emotions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Palmateer</a:t>
            </a:r>
            <a:r>
              <a:rPr lang="en-US" sz="1200" b="0" i="0" u="none" strike="noStrike" kern="1200" baseline="0" dirty="0">
                <a:solidFill>
                  <a:schemeClr val="tx1"/>
                </a:solidFill>
                <a:latin typeface="+mn-lt"/>
                <a:ea typeface="+mn-ea"/>
                <a:cs typeface="+mn-cs"/>
              </a:rPr>
              <a:t> et al., 2016). Indeed, it is this intensity of collective emotion that often draws people to sport and which is in many ways its defining attribute. For example, Tom Johnson and colleagues observed that collective pride in winning is a defining feature of the All Blacks rugby team and plays a particular role in motivating the team and defining its members’ orientation to a range of team activities (e.g., recruitment, training and promotional ventures; Johnson, Martin, Palmer, Watson, &amp; Ramsey, 2014). </a:t>
            </a:r>
          </a:p>
          <a:p>
            <a:r>
              <a:rPr lang="en-US" sz="1200" b="0" i="0" u="none" strike="noStrike" kern="1200" baseline="0" dirty="0">
                <a:solidFill>
                  <a:schemeClr val="tx1"/>
                </a:solidFill>
                <a:latin typeface="+mn-lt"/>
                <a:ea typeface="+mn-ea"/>
                <a:cs typeface="+mn-cs"/>
              </a:rPr>
              <a:t>Collective emotions can result from instantaneous emotional congruence among group members in response to shared stimuli (Butler, 2015). These can include exposure to the same experience (e.g., winning a match, feeling cheated by a refereeing decision; Campo, </a:t>
            </a:r>
            <a:r>
              <a:rPr lang="en-US" sz="1200" b="0" i="0" u="none" strike="noStrike" kern="1200" baseline="0" dirty="0" err="1">
                <a:solidFill>
                  <a:schemeClr val="tx1"/>
                </a:solidFill>
                <a:latin typeface="+mn-lt"/>
                <a:ea typeface="+mn-ea"/>
                <a:cs typeface="+mn-cs"/>
              </a:rPr>
              <a:t>Champely</a:t>
            </a:r>
            <a:r>
              <a:rPr lang="en-US" sz="1200" b="0" i="0" u="none" strike="noStrike" kern="1200" baseline="0" dirty="0">
                <a:solidFill>
                  <a:schemeClr val="tx1"/>
                </a:solidFill>
                <a:latin typeface="+mn-lt"/>
                <a:ea typeface="+mn-ea"/>
                <a:cs typeface="+mn-cs"/>
              </a:rPr>
              <a:t> et al., 2019). At the same time, coaches’ and peer leaders’ emotional expressions play a key role in shaping team members’ (collective) emotions (</a:t>
            </a:r>
            <a:r>
              <a:rPr lang="en-US" sz="1200" b="0" i="0" u="none" strike="noStrike" kern="1200" baseline="0" dirty="0" err="1">
                <a:solidFill>
                  <a:schemeClr val="tx1"/>
                </a:solidFill>
                <a:latin typeface="+mn-lt"/>
                <a:ea typeface="+mn-ea"/>
                <a:cs typeface="+mn-cs"/>
              </a:rPr>
              <a:t>Stebbings</a:t>
            </a:r>
            <a:r>
              <a:rPr lang="en-US" sz="1200" b="0" i="0" u="none" strike="noStrike" kern="1200" baseline="0" dirty="0">
                <a:solidFill>
                  <a:schemeClr val="tx1"/>
                </a:solidFill>
                <a:latin typeface="+mn-lt"/>
                <a:ea typeface="+mn-ea"/>
                <a:cs typeface="+mn-cs"/>
              </a:rPr>
              <a:t>, Taylor, &amp; Spray, 2016;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Palmateer</a:t>
            </a:r>
            <a:r>
              <a:rPr lang="en-US" sz="1200" b="0" i="0" u="none" strike="noStrike" kern="1200" baseline="0" dirty="0">
                <a:solidFill>
                  <a:schemeClr val="tx1"/>
                </a:solidFill>
                <a:latin typeface="+mn-lt"/>
                <a:ea typeface="+mn-ea"/>
                <a:cs typeface="+mn-cs"/>
              </a:rPr>
              <a:t> et al., 2016; van </a:t>
            </a:r>
            <a:r>
              <a:rPr lang="en-US" sz="1200" b="0" i="0" u="none" strike="noStrike" kern="1200" baseline="0" dirty="0" err="1">
                <a:solidFill>
                  <a:schemeClr val="tx1"/>
                </a:solidFill>
                <a:latin typeface="+mn-lt"/>
                <a:ea typeface="+mn-ea"/>
                <a:cs typeface="+mn-cs"/>
              </a:rPr>
              <a:t>Kleef</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Cheshin</a:t>
            </a:r>
            <a:r>
              <a:rPr lang="en-US" sz="1200" b="0" i="0" u="none" strike="noStrike" kern="1200" baseline="0" dirty="0">
                <a:solidFill>
                  <a:schemeClr val="tx1"/>
                </a:solidFill>
                <a:latin typeface="+mn-lt"/>
                <a:ea typeface="+mn-ea"/>
                <a:cs typeface="+mn-cs"/>
              </a:rPr>
              <a:t>, Koning, &amp; Wolf, 2019). Collective emotions can also arise from the convergence of teammates’ emotional responses over time and hence be an emergent feature of group life (Anderson, Keltner, &amp; John, 2003). For example, statistical analysis has found that cricketers’ happiness responses become more consensual over the course of a competition (</a:t>
            </a:r>
            <a:r>
              <a:rPr lang="en-US" sz="1200" b="0" i="0" u="none" strike="noStrike" kern="1200" baseline="0" dirty="0" err="1">
                <a:solidFill>
                  <a:schemeClr val="tx1"/>
                </a:solidFill>
                <a:latin typeface="+mn-lt"/>
                <a:ea typeface="+mn-ea"/>
                <a:cs typeface="+mn-cs"/>
              </a:rPr>
              <a:t>Totterdell</a:t>
            </a:r>
            <a:r>
              <a:rPr lang="en-US" sz="1200" b="0" i="0" u="none" strike="noStrike" kern="1200" baseline="0" dirty="0">
                <a:solidFill>
                  <a:schemeClr val="tx1"/>
                </a:solidFill>
                <a:latin typeface="+mn-lt"/>
                <a:ea typeface="+mn-ea"/>
                <a:cs typeface="+mn-cs"/>
              </a:rPr>
              <a:t>, 2000). Exercisers, too, have been observed to be sensitive to a developing emotional synchrony within their fitness groups (i.e., a sense of all being ‘on the same emotional page’; </a:t>
            </a:r>
            <a:r>
              <a:rPr lang="en-US" sz="1200" b="0" i="0" u="none" strike="noStrike" kern="1200" baseline="0" dirty="0" err="1">
                <a:solidFill>
                  <a:schemeClr val="tx1"/>
                </a:solidFill>
                <a:latin typeface="+mn-lt"/>
                <a:ea typeface="+mn-ea"/>
                <a:cs typeface="+mn-cs"/>
              </a:rPr>
              <a:t>Zumeta</a:t>
            </a:r>
            <a:r>
              <a:rPr lang="en-US" sz="1200" b="0" i="0" u="none" strike="noStrike" kern="1200" baseline="0" dirty="0">
                <a:solidFill>
                  <a:schemeClr val="tx1"/>
                </a:solidFill>
                <a:latin typeface="+mn-lt"/>
                <a:ea typeface="+mn-ea"/>
                <a:cs typeface="+mn-cs"/>
              </a:rPr>
              <a:t>, Oriol, </a:t>
            </a:r>
            <a:r>
              <a:rPr lang="en-US" sz="1200" b="0" i="0" u="none" strike="noStrike" kern="1200" baseline="0" dirty="0" err="1">
                <a:solidFill>
                  <a:schemeClr val="tx1"/>
                </a:solidFill>
                <a:latin typeface="+mn-lt"/>
                <a:ea typeface="+mn-ea"/>
                <a:cs typeface="+mn-cs"/>
              </a:rPr>
              <a:t>Telletxea</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Amutio</a:t>
            </a:r>
            <a:r>
              <a:rPr lang="en-US" sz="1200" b="0" i="0" u="none" strike="noStrike" kern="1200" baseline="0" dirty="0">
                <a:solidFill>
                  <a:schemeClr val="tx1"/>
                </a:solidFill>
                <a:latin typeface="+mn-lt"/>
                <a:ea typeface="+mn-ea"/>
                <a:cs typeface="+mn-cs"/>
              </a:rPr>
              <a:t>, &amp; Basabe, 2016). </a:t>
            </a:r>
          </a:p>
          <a:p>
            <a:r>
              <a:rPr lang="en-US" sz="1200" b="0" i="0" u="none" strike="noStrike" kern="1200" baseline="0" dirty="0">
                <a:solidFill>
                  <a:schemeClr val="tx1"/>
                </a:solidFill>
                <a:latin typeface="+mn-lt"/>
                <a:ea typeface="+mn-ea"/>
                <a:cs typeface="+mn-cs"/>
              </a:rPr>
              <a:t>Collective emotions in sport and exercise relate to both task (e.g., collective efficacy, collaboration) and social variables (e.g., unity, communal coping;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Palmateer</a:t>
            </a:r>
            <a:r>
              <a:rPr lang="en-US" sz="1200" b="0" i="0" u="none" strike="noStrike" kern="1200" baseline="0" dirty="0">
                <a:solidFill>
                  <a:schemeClr val="tx1"/>
                </a:solidFill>
                <a:latin typeface="+mn-lt"/>
                <a:ea typeface="+mn-ea"/>
                <a:cs typeface="+mn-cs"/>
              </a:rPr>
              <a:t> et al 2016; </a:t>
            </a:r>
            <a:r>
              <a:rPr lang="en-US" sz="1200" b="0" i="0" u="none" strike="noStrike" kern="1200" baseline="0" dirty="0" err="1">
                <a:solidFill>
                  <a:schemeClr val="tx1"/>
                </a:solidFill>
                <a:latin typeface="+mn-lt"/>
                <a:ea typeface="+mn-ea"/>
                <a:cs typeface="+mn-cs"/>
              </a:rPr>
              <a:t>Zumeta</a:t>
            </a:r>
            <a:r>
              <a:rPr lang="en-US" sz="1200" b="0" i="0" u="none" strike="noStrike" kern="1200" baseline="0" dirty="0">
                <a:solidFill>
                  <a:schemeClr val="tx1"/>
                </a:solidFill>
                <a:latin typeface="+mn-lt"/>
                <a:ea typeface="+mn-ea"/>
                <a:cs typeface="+mn-cs"/>
              </a:rPr>
              <a:t> et al., 2016). For example, greater team happiness and more positive collective emotions are associated with indicators of improved individual and team performance (Campo, </a:t>
            </a:r>
            <a:r>
              <a:rPr lang="en-US" sz="1200" b="0" i="0" u="none" strike="noStrike" kern="1200" baseline="0" dirty="0" err="1">
                <a:solidFill>
                  <a:schemeClr val="tx1"/>
                </a:solidFill>
                <a:latin typeface="+mn-lt"/>
                <a:ea typeface="+mn-ea"/>
                <a:cs typeface="+mn-cs"/>
              </a:rPr>
              <a:t>Champely</a:t>
            </a:r>
            <a:r>
              <a:rPr lang="en-US" sz="1200" b="0" i="0" u="none" strike="noStrike" kern="1200" baseline="0" dirty="0">
                <a:solidFill>
                  <a:schemeClr val="tx1"/>
                </a:solidFill>
                <a:latin typeface="+mn-lt"/>
                <a:ea typeface="+mn-ea"/>
                <a:cs typeface="+mn-cs"/>
              </a:rPr>
              <a:t> et al., 2019; </a:t>
            </a:r>
            <a:r>
              <a:rPr lang="en-US" sz="1200" b="0" i="0" u="none" strike="noStrike" kern="1200" baseline="0" dirty="0" err="1">
                <a:solidFill>
                  <a:schemeClr val="tx1"/>
                </a:solidFill>
                <a:latin typeface="+mn-lt"/>
                <a:ea typeface="+mn-ea"/>
                <a:cs typeface="+mn-cs"/>
              </a:rPr>
              <a:t>Totterdell</a:t>
            </a:r>
            <a:r>
              <a:rPr lang="en-US" sz="1200" b="0" i="0" u="none" strike="noStrike" kern="1200" baseline="0" dirty="0">
                <a:solidFill>
                  <a:schemeClr val="tx1"/>
                </a:solidFill>
                <a:latin typeface="+mn-lt"/>
                <a:ea typeface="+mn-ea"/>
                <a:cs typeface="+mn-cs"/>
              </a:rPr>
              <a:t>, 2000). Yet while research has started to document these consequences, explaining them has proved more elusive. Again, a key reason for this may be that most researchers approach collective emotions from an individualistic perspective – that is, speaking to the emotions of the individual actor </a:t>
            </a:r>
            <a:r>
              <a:rPr lang="en-US" sz="1200" b="0" i="1" u="none" strike="noStrike" kern="1200" baseline="0" dirty="0">
                <a:solidFill>
                  <a:schemeClr val="tx1"/>
                </a:solidFill>
                <a:latin typeface="+mn-lt"/>
                <a:ea typeface="+mn-ea"/>
                <a:cs typeface="+mn-cs"/>
              </a:rPr>
              <a:t>as an individual</a:t>
            </a:r>
            <a:r>
              <a:rPr lang="en-US" sz="1200" b="0" i="0" u="none" strike="noStrike" kern="1200" baseline="0" dirty="0">
                <a:solidFill>
                  <a:schemeClr val="tx1"/>
                </a:solidFill>
                <a:latin typeface="+mn-lt"/>
                <a:ea typeface="+mn-ea"/>
                <a:cs typeface="+mn-cs"/>
              </a:rPr>
              <a:t>, rather than </a:t>
            </a:r>
            <a:r>
              <a:rPr lang="en-US" sz="1200" b="0" i="1" u="none" strike="noStrike" kern="1200" baseline="0" dirty="0">
                <a:solidFill>
                  <a:schemeClr val="tx1"/>
                </a:solidFill>
                <a:latin typeface="+mn-lt"/>
                <a:ea typeface="+mn-ea"/>
                <a:cs typeface="+mn-cs"/>
              </a:rPr>
              <a:t>as a group member </a:t>
            </a:r>
            <a:r>
              <a:rPr lang="en-US" sz="1200" b="0" i="0" u="none" strike="noStrike" kern="1200" baseline="0" dirty="0">
                <a:solidFill>
                  <a:schemeClr val="tx1"/>
                </a:solidFill>
                <a:latin typeface="+mn-lt"/>
                <a:ea typeface="+mn-ea"/>
                <a:cs typeface="+mn-cs"/>
              </a:rPr>
              <a:t>(i.e., </a:t>
            </a:r>
            <a:r>
              <a:rPr lang="en-US" sz="1200" b="0" i="0" u="none" strike="noStrike" kern="1200" baseline="0" dirty="0" err="1">
                <a:solidFill>
                  <a:schemeClr val="tx1"/>
                </a:solidFill>
                <a:latin typeface="+mn-lt"/>
                <a:ea typeface="+mn-ea"/>
                <a:cs typeface="+mn-cs"/>
              </a:rPr>
              <a:t>recognising</a:t>
            </a:r>
            <a:r>
              <a:rPr lang="en-US" sz="1200" b="0" i="0" u="none" strike="noStrike" kern="1200" baseline="0" dirty="0">
                <a:solidFill>
                  <a:schemeClr val="tx1"/>
                </a:solidFill>
                <a:latin typeface="+mn-lt"/>
                <a:ea typeface="+mn-ea"/>
                <a:cs typeface="+mn-cs"/>
              </a:rPr>
              <a:t> the importance of group-based emotions; Goldenberg, </a:t>
            </a:r>
            <a:r>
              <a:rPr lang="en-US" sz="1200" b="0" i="0" u="none" strike="noStrike" kern="1200" baseline="0" dirty="0" err="1">
                <a:solidFill>
                  <a:schemeClr val="tx1"/>
                </a:solidFill>
                <a:latin typeface="+mn-lt"/>
                <a:ea typeface="+mn-ea"/>
                <a:cs typeface="+mn-cs"/>
              </a:rPr>
              <a:t>Saguy</a:t>
            </a:r>
            <a:r>
              <a:rPr lang="en-US" sz="1200" b="0" i="0" u="none" strike="noStrike" kern="1200" baseline="0" dirty="0">
                <a:solidFill>
                  <a:schemeClr val="tx1"/>
                </a:solidFill>
                <a:latin typeface="+mn-lt"/>
                <a:ea typeface="+mn-ea"/>
                <a:cs typeface="+mn-cs"/>
              </a:rPr>
              <a:t>, &amp; Halperin, 2014). In this, research ignores the distinctly collective dimensions of emotionality in sport (Campo, Mackie &amp; Sanchez, 2019).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5</a:t>
            </a:fld>
            <a:endParaRPr lang="en-GB"/>
          </a:p>
        </p:txBody>
      </p:sp>
    </p:spTree>
    <p:extLst>
      <p:ext uri="{BB962C8B-B14F-4D97-AF65-F5344CB8AC3E}">
        <p14:creationId xmlns:p14="http://schemas.microsoft.com/office/powerpoint/2010/main" val="27206916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third and final consideration with regard to emotions in sport and exercise relates to their </a:t>
            </a:r>
            <a:r>
              <a:rPr lang="en-US" sz="1200" b="0" i="1" u="none" strike="noStrike" kern="1200" baseline="0" dirty="0">
                <a:solidFill>
                  <a:schemeClr val="tx1"/>
                </a:solidFill>
                <a:latin typeface="+mn-lt"/>
                <a:ea typeface="+mn-ea"/>
                <a:cs typeface="+mn-cs"/>
              </a:rPr>
              <a:t>regulation </a:t>
            </a:r>
            <a:r>
              <a:rPr lang="en-US" sz="1200" b="0" i="0" u="none" strike="noStrike" kern="1200" baseline="0" dirty="0">
                <a:solidFill>
                  <a:schemeClr val="tx1"/>
                </a:solidFill>
                <a:latin typeface="+mn-lt"/>
                <a:ea typeface="+mn-ea"/>
                <a:cs typeface="+mn-cs"/>
              </a:rPr>
              <a:t>– that is, the way in which these emotions are controlled and managed (Gross, 1998). As with emotion generation, when it comes to emotion regulation, hitherto sport and exercise psychologists have tended to focus on individual actors. Specifically </a:t>
            </a:r>
            <a:r>
              <a:rPr lang="nl-BE" sz="1200" b="0" i="0"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their focus has been on </a:t>
            </a:r>
            <a:r>
              <a:rPr lang="en-US" sz="1200" b="0" i="1" u="none" strike="noStrike" kern="1200" baseline="0" dirty="0">
                <a:solidFill>
                  <a:schemeClr val="tx1"/>
                </a:solidFill>
                <a:latin typeface="+mn-lt"/>
                <a:ea typeface="+mn-ea"/>
                <a:cs typeface="+mn-cs"/>
              </a:rPr>
              <a:t>intrinsic emotion regulation </a:t>
            </a:r>
            <a:r>
              <a:rPr lang="en-US" sz="1200" b="0" i="0" u="none" strike="noStrike" kern="1200" baseline="0" dirty="0">
                <a:solidFill>
                  <a:schemeClr val="tx1"/>
                </a:solidFill>
                <a:latin typeface="+mn-lt"/>
                <a:ea typeface="+mn-ea"/>
                <a:cs typeface="+mn-cs"/>
              </a:rPr>
              <a:t>– that is, on actors’ efforts to regulate the experience, timeline and expression of their own emotions (Gross, 2015). In this context, athletes have been found (and encouraged) to employ a variety of strategies to manage their emotions. Generally, this regulation has two foci: </a:t>
            </a:r>
            <a:r>
              <a:rPr lang="en-US" sz="1200" b="0" i="1" u="none" strike="noStrike" kern="1200" baseline="0" dirty="0">
                <a:solidFill>
                  <a:schemeClr val="tx1"/>
                </a:solidFill>
                <a:latin typeface="+mn-lt"/>
                <a:ea typeface="+mn-ea"/>
                <a:cs typeface="+mn-cs"/>
              </a:rPr>
              <a:t>antecedents </a:t>
            </a:r>
            <a:r>
              <a:rPr lang="en-US" sz="1200" b="0" i="0" u="none" strike="noStrike" kern="1200" baseline="0" dirty="0">
                <a:solidFill>
                  <a:schemeClr val="tx1"/>
                </a:solidFill>
                <a:latin typeface="+mn-lt"/>
                <a:ea typeface="+mn-ea"/>
                <a:cs typeface="+mn-cs"/>
              </a:rPr>
              <a:t>in the form of cognitions, and physiological or </a:t>
            </a:r>
            <a:r>
              <a:rPr lang="en-US" sz="1200" b="0" i="0" u="none" strike="noStrike" kern="1200" baseline="0" dirty="0" err="1">
                <a:solidFill>
                  <a:schemeClr val="tx1"/>
                </a:solidFill>
                <a:latin typeface="+mn-lt"/>
                <a:ea typeface="+mn-ea"/>
                <a:cs typeface="+mn-cs"/>
              </a:rPr>
              <a:t>behavioural</a:t>
            </a:r>
            <a:r>
              <a:rPr lang="en-US" sz="1200" b="0" i="0" u="none" strike="noStrike" kern="1200" baseline="0" dirty="0">
                <a:solidFill>
                  <a:schemeClr val="tx1"/>
                </a:solidFill>
                <a:latin typeface="+mn-lt"/>
                <a:ea typeface="+mn-ea"/>
                <a:cs typeface="+mn-cs"/>
              </a:rPr>
              <a:t> </a:t>
            </a:r>
            <a:r>
              <a:rPr lang="en-US" sz="1200" b="0" i="1" u="none" strike="noStrike" kern="1200" baseline="0" dirty="0">
                <a:solidFill>
                  <a:schemeClr val="tx1"/>
                </a:solidFill>
                <a:latin typeface="+mn-lt"/>
                <a:ea typeface="+mn-ea"/>
                <a:cs typeface="+mn-cs"/>
              </a:rPr>
              <a:t>responses </a:t>
            </a:r>
            <a:r>
              <a:rPr lang="en-US" sz="1200" b="0" i="0" u="none" strike="noStrike" kern="1200" baseline="0" dirty="0">
                <a:solidFill>
                  <a:schemeClr val="tx1"/>
                </a:solidFill>
                <a:latin typeface="+mn-lt"/>
                <a:ea typeface="+mn-ea"/>
                <a:cs typeface="+mn-cs"/>
              </a:rPr>
              <a:t>(Gross, 2002).</a:t>
            </a:r>
          </a:p>
          <a:p>
            <a:r>
              <a:rPr lang="en-US" sz="1200" b="0" i="0" u="none" strike="noStrike" kern="1200" baseline="0" dirty="0">
                <a:solidFill>
                  <a:schemeClr val="tx1"/>
                </a:solidFill>
                <a:latin typeface="+mn-lt"/>
                <a:ea typeface="+mn-ea"/>
                <a:cs typeface="+mn-cs"/>
              </a:rPr>
              <a:t>On the one hand, actors such as athletes, coaches or referees are encouraged to manage their emotions using antecedent-focused cognitive strategies, such as self-talk, imagery or reframing. For example, prior to a competition, runners have been found to regulate both their performance and emotions by setting themselves specific goals and reflecting on past accomplishments (Stanley, Lane, </a:t>
            </a:r>
            <a:r>
              <a:rPr lang="en-US" sz="1200" b="0" i="0" u="none" strike="noStrike" kern="1200" baseline="0" dirty="0" err="1">
                <a:solidFill>
                  <a:schemeClr val="tx1"/>
                </a:solidFill>
                <a:latin typeface="+mn-lt"/>
                <a:ea typeface="+mn-ea"/>
                <a:cs typeface="+mn-cs"/>
              </a:rPr>
              <a:t>Beedie</a:t>
            </a:r>
            <a:r>
              <a:rPr lang="en-US" sz="1200" b="0" i="0" u="none" strike="noStrike" kern="1200" baseline="0" dirty="0">
                <a:solidFill>
                  <a:schemeClr val="tx1"/>
                </a:solidFill>
                <a:latin typeface="+mn-lt"/>
                <a:ea typeface="+mn-ea"/>
                <a:cs typeface="+mn-cs"/>
              </a:rPr>
              <a:t>, Friesen, &amp; Devonport, 2012). This allows them to feel in control and competent (i.e., high secondary appraisal), which prompts more pleasant emotions (Haslam, 2004) and, in turn, leads to better performance (Stanley et al., 2012). Similarly, cricketers have been observed to benefit from positive self-talk to regulate emotions induced by opponents’ sledging (i.e., attempts to </a:t>
            </a:r>
            <a:r>
              <a:rPr lang="en-US" sz="1200" b="0" i="0" u="none" strike="noStrike" kern="1200" baseline="0" dirty="0" err="1">
                <a:solidFill>
                  <a:schemeClr val="tx1"/>
                </a:solidFill>
                <a:latin typeface="+mn-lt"/>
                <a:ea typeface="+mn-ea"/>
                <a:cs typeface="+mn-cs"/>
              </a:rPr>
              <a:t>intimitate</a:t>
            </a:r>
            <a:r>
              <a:rPr lang="en-US" sz="1200" b="0" i="0" u="none" strike="noStrike" kern="1200" baseline="0" dirty="0">
                <a:solidFill>
                  <a:schemeClr val="tx1"/>
                </a:solidFill>
                <a:latin typeface="+mn-lt"/>
                <a:ea typeface="+mn-ea"/>
                <a:cs typeface="+mn-cs"/>
              </a:rPr>
              <a:t> them or break their concentration; Davis, Davis, Wills, Appleby, &amp; </a:t>
            </a:r>
            <a:r>
              <a:rPr lang="en-US" sz="1200" b="0" i="0" u="none" strike="noStrike" kern="1200" baseline="0" dirty="0" err="1">
                <a:solidFill>
                  <a:schemeClr val="tx1"/>
                </a:solidFill>
                <a:latin typeface="+mn-lt"/>
                <a:ea typeface="+mn-ea"/>
                <a:cs typeface="+mn-cs"/>
              </a:rPr>
              <a:t>Nieuwenhuys</a:t>
            </a:r>
            <a:r>
              <a:rPr lang="en-US" sz="1200" b="0" i="0" u="none" strike="noStrike" kern="1200" baseline="0" dirty="0">
                <a:solidFill>
                  <a:schemeClr val="tx1"/>
                </a:solidFill>
                <a:latin typeface="+mn-lt"/>
                <a:ea typeface="+mn-ea"/>
                <a:cs typeface="+mn-cs"/>
              </a:rPr>
              <a:t>, 2018; see Figure 9.1). </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On the other hand, athletes can regulate their emotions by dealing with the physiological and </a:t>
            </a:r>
            <a:r>
              <a:rPr lang="en-US" sz="1200" b="0" i="0" u="none" strike="noStrike" kern="1200" baseline="0" dirty="0" err="1">
                <a:solidFill>
                  <a:schemeClr val="tx1"/>
                </a:solidFill>
                <a:latin typeface="+mn-lt"/>
                <a:ea typeface="+mn-ea"/>
                <a:cs typeface="+mn-cs"/>
              </a:rPr>
              <a:t>behavioural</a:t>
            </a:r>
            <a:r>
              <a:rPr lang="en-US" sz="1200" b="0" i="0" u="none" strike="noStrike" kern="1200" baseline="0" dirty="0">
                <a:solidFill>
                  <a:schemeClr val="tx1"/>
                </a:solidFill>
                <a:latin typeface="+mn-lt"/>
                <a:ea typeface="+mn-ea"/>
                <a:cs typeface="+mn-cs"/>
              </a:rPr>
              <a:t> response components directly. This can involve such strategies as progressive muscular relaxation, suppression and deep breathing (Jones, 2003). For example, to cope with opponents’ sledging, cricketers are sometimes encouraged to use suppression by attempting to conceal their emotions (Davis et al., 2018) or focus on their breathing. As one elite cricketer studied by </a:t>
            </a:r>
            <a:r>
              <a:rPr lang="en-US" sz="1200" b="0" i="0" u="none" strike="noStrike" kern="1200" baseline="0" dirty="0" err="1">
                <a:solidFill>
                  <a:schemeClr val="tx1"/>
                </a:solidFill>
                <a:latin typeface="+mn-lt"/>
                <a:ea typeface="+mn-ea"/>
                <a:cs typeface="+mn-cs"/>
              </a:rPr>
              <a:t>Samuele</a:t>
            </a:r>
            <a:r>
              <a:rPr lang="en-US" sz="1200" b="0" i="0" u="none" strike="noStrike" kern="1200" baseline="0" dirty="0">
                <a:solidFill>
                  <a:schemeClr val="tx1"/>
                </a:solidFill>
                <a:latin typeface="+mn-lt"/>
                <a:ea typeface="+mn-ea"/>
                <a:cs typeface="+mn-cs"/>
              </a:rPr>
              <a:t> Joseph and Duncan Cramer (2011, p. 246) put it: </a:t>
            </a:r>
          </a:p>
          <a:p>
            <a:r>
              <a:rPr lang="en-US" sz="1200" b="0" i="0" u="none" strike="noStrike" kern="1200" baseline="0" dirty="0">
                <a:solidFill>
                  <a:schemeClr val="tx1"/>
                </a:solidFill>
                <a:latin typeface="+mn-lt"/>
                <a:ea typeface="+mn-ea"/>
                <a:cs typeface="+mn-cs"/>
              </a:rPr>
              <a:t>I just like try to control my breathing really because obviously if you start getting a bit too pumped you start breathing heavily; just kind of focus on my breathing rather than just breathing </a:t>
            </a:r>
            <a:r>
              <a:rPr lang="en-US" sz="1200" b="0" i="0" u="none" strike="noStrike" kern="1200" baseline="0" dirty="0" err="1">
                <a:solidFill>
                  <a:schemeClr val="tx1"/>
                </a:solidFill>
                <a:latin typeface="+mn-lt"/>
                <a:ea typeface="+mn-ea"/>
                <a:cs typeface="+mn-cs"/>
              </a:rPr>
              <a:t>kinda</a:t>
            </a:r>
            <a:r>
              <a:rPr lang="en-US" sz="1200" b="0" i="0" u="none" strike="noStrike" kern="1200" baseline="0" dirty="0">
                <a:solidFill>
                  <a:schemeClr val="tx1"/>
                </a:solidFill>
                <a:latin typeface="+mn-lt"/>
                <a:ea typeface="+mn-ea"/>
                <a:cs typeface="+mn-cs"/>
              </a:rPr>
              <a:t> thing; just try to slow it down. </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6</a:t>
            </a:fld>
            <a:endParaRPr lang="en-GB"/>
          </a:p>
        </p:txBody>
      </p:sp>
    </p:spTree>
    <p:extLst>
      <p:ext uri="{BB962C8B-B14F-4D97-AF65-F5344CB8AC3E}">
        <p14:creationId xmlns:p14="http://schemas.microsoft.com/office/powerpoint/2010/main" val="44411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nl-BE" sz="1200" b="0" i="0" u="none" strike="noStrike" kern="1200" baseline="0" dirty="0">
              <a:solidFill>
                <a:schemeClr val="tx1"/>
              </a:solidFill>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mn-lt"/>
                <a:ea typeface="+mn-ea"/>
                <a:cs typeface="+mn-cs"/>
              </a:rPr>
              <a:t>The cognitive and physiological emotion-regulation strategies that actors in sport and exercise employ can be structured as a function of their temporal development, as outlined in the </a:t>
            </a:r>
            <a:r>
              <a:rPr lang="en-US" sz="1200" b="0" i="1" u="none" strike="noStrike" kern="1200" baseline="0" dirty="0">
                <a:solidFill>
                  <a:schemeClr val="tx1"/>
                </a:solidFill>
                <a:latin typeface="+mn-lt"/>
                <a:ea typeface="+mn-ea"/>
                <a:cs typeface="+mn-cs"/>
              </a:rPr>
              <a:t>process model of emotion regulation </a:t>
            </a:r>
            <a:r>
              <a:rPr lang="en-US" sz="1200" b="0" i="0" u="none" strike="noStrike" kern="1200" baseline="0" dirty="0">
                <a:solidFill>
                  <a:schemeClr val="tx1"/>
                </a:solidFill>
                <a:latin typeface="+mn-lt"/>
                <a:ea typeface="+mn-ea"/>
                <a:cs typeface="+mn-cs"/>
              </a:rPr>
              <a:t>(see Figure 9.2; Gross, 2002; </a:t>
            </a:r>
            <a:r>
              <a:rPr lang="en-US" sz="1200" b="0" i="0" u="none" strike="noStrike" kern="1200" baseline="0" dirty="0" err="1">
                <a:solidFill>
                  <a:schemeClr val="tx1"/>
                </a:solidFill>
                <a:latin typeface="+mn-lt"/>
                <a:ea typeface="+mn-ea"/>
                <a:cs typeface="+mn-cs"/>
              </a:rPr>
              <a:t>Quoidbach</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Mikolajczak</a:t>
            </a:r>
            <a:r>
              <a:rPr lang="en-US" sz="1200" b="0" i="0" u="none" strike="noStrike" kern="1200" baseline="0" dirty="0">
                <a:solidFill>
                  <a:schemeClr val="tx1"/>
                </a:solidFill>
                <a:latin typeface="+mn-lt"/>
                <a:ea typeface="+mn-ea"/>
                <a:cs typeface="+mn-cs"/>
              </a:rPr>
              <a:t>, &amp; Gross, 2015). As displayed in Figure 9.2, this model distinguishes between antecedent- and response-focused strategies. First, </a:t>
            </a:r>
            <a:r>
              <a:rPr lang="en-US" sz="1200" b="0" i="1" u="none" strike="noStrike" kern="1200" baseline="0" dirty="0">
                <a:solidFill>
                  <a:schemeClr val="tx1"/>
                </a:solidFill>
                <a:latin typeface="+mn-lt"/>
                <a:ea typeface="+mn-ea"/>
                <a:cs typeface="+mn-cs"/>
              </a:rPr>
              <a:t>antecedent-focused </a:t>
            </a:r>
            <a:r>
              <a:rPr lang="en-US" sz="1200" b="0" i="0" u="none" strike="noStrike" kern="1200" baseline="0" dirty="0">
                <a:solidFill>
                  <a:schemeClr val="tx1"/>
                </a:solidFill>
                <a:latin typeface="+mn-lt"/>
                <a:ea typeface="+mn-ea"/>
                <a:cs typeface="+mn-cs"/>
              </a:rPr>
              <a:t>strategies target the emotion-eliciting situation and its appraisal (cf. Lazarus, 1999). Commensurate behaviours involve selecting situations likely to generate desired (e.g., pleasant) emotions and modifying situations to make helpful emotions more likely. Antecedent-focused emotion regulation also includes cognitive strategies such as focusing attention towards features of the context that support helpful emotions and (re)appraising situations in positive ways. Second, </a:t>
            </a:r>
            <a:r>
              <a:rPr lang="en-US" sz="1200" b="0" i="1" u="none" strike="noStrike" kern="1200" baseline="0" dirty="0">
                <a:solidFill>
                  <a:schemeClr val="tx1"/>
                </a:solidFill>
                <a:latin typeface="+mn-lt"/>
                <a:ea typeface="+mn-ea"/>
                <a:cs typeface="+mn-cs"/>
              </a:rPr>
              <a:t>response-focused </a:t>
            </a:r>
            <a:r>
              <a:rPr lang="en-US" sz="1200" b="0" i="0" u="none" strike="noStrike" kern="1200" baseline="0" dirty="0">
                <a:solidFill>
                  <a:schemeClr val="tx1"/>
                </a:solidFill>
                <a:latin typeface="+mn-lt"/>
                <a:ea typeface="+mn-ea"/>
                <a:cs typeface="+mn-cs"/>
              </a:rPr>
              <a:t>strategies target the emotional response itself. These typically involve behaviours that suppress unwanted (e.g., unpleasant) emotions or modulate the physiological or expressive components of the resultant emotional response (e.g., down-regulating one’s heart-rate, changing a frown to a smile).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Although (successful) intrinsic emotion regulation is generally associated with improved sporting performance and greater enjoyment (e.g.,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Gaudreau, McEwen, &amp; Crocker, 2016), antecedent-focused strategies are typically thought to be superior to response-focused ones. Specifically, antecedent-focused strategies address potential problems earlier in the emotion trajectory and hence tie up fewer resources during task execution (Lane, </a:t>
            </a:r>
            <a:r>
              <a:rPr lang="en-US" sz="1200" b="0" i="0" u="none" strike="noStrike" kern="1200" baseline="0" dirty="0" err="1">
                <a:solidFill>
                  <a:schemeClr val="tx1"/>
                </a:solidFill>
                <a:latin typeface="+mn-lt"/>
                <a:ea typeface="+mn-ea"/>
                <a:cs typeface="+mn-cs"/>
              </a:rPr>
              <a:t>Beedie</a:t>
            </a:r>
            <a:r>
              <a:rPr lang="en-US" sz="1200" b="0" i="0" u="none" strike="noStrike" kern="1200" baseline="0" dirty="0">
                <a:solidFill>
                  <a:schemeClr val="tx1"/>
                </a:solidFill>
                <a:latin typeface="+mn-lt"/>
                <a:ea typeface="+mn-ea"/>
                <a:cs typeface="+mn-cs"/>
              </a:rPr>
              <a:t>, Jones, Uphill, &amp; Devonport, 2012). Supporting this claim, referees who dealt with unpleasant emotions primarily by suppressing them (i.e., a response-focused strategy) reported a reduction in their regulatory capacities over the course of a soccer tournament (Friesen et al., 2017). Similarly, tennis players reported that suppressing their anger during a match was associated with worsened performance and cyclists were slower when they suppressed their emotions rather than expressed them freely (</a:t>
            </a:r>
            <a:r>
              <a:rPr lang="en-US" sz="1200" b="0" i="0" u="none" strike="noStrike" kern="1200" baseline="0" dirty="0" err="1">
                <a:solidFill>
                  <a:schemeClr val="tx1"/>
                </a:solidFill>
                <a:latin typeface="+mn-lt"/>
                <a:ea typeface="+mn-ea"/>
                <a:cs typeface="+mn-cs"/>
              </a:rPr>
              <a:t>Monaci</a:t>
            </a:r>
            <a:r>
              <a:rPr lang="en-US" sz="1200" b="0" i="0" u="none" strike="noStrike" kern="1200" baseline="0" dirty="0">
                <a:solidFill>
                  <a:schemeClr val="tx1"/>
                </a:solidFill>
                <a:latin typeface="+mn-lt"/>
                <a:ea typeface="+mn-ea"/>
                <a:cs typeface="+mn-cs"/>
              </a:rPr>
              <a:t> &amp; Veronesi, 2019; Wagstaff, 2014). Importantly, cyclists’ emotion suppression also exhausted them more than freely expressing their emotions (Wagstaff, 2014).</a:t>
            </a:r>
          </a:p>
          <a:p>
            <a:r>
              <a:rPr lang="en-US" sz="1200" b="0" i="0" u="none" strike="noStrike" kern="1200" baseline="0" dirty="0">
                <a:solidFill>
                  <a:schemeClr val="tx1"/>
                </a:solidFill>
                <a:latin typeface="+mn-lt"/>
                <a:ea typeface="+mn-ea"/>
                <a:cs typeface="+mn-cs"/>
              </a:rPr>
              <a:t>Alongside awakened interest in the social antecedents of emotions in sport and exercise, emotion regulation research, too, has moved towards a more social focus (Friesen, Lane et al., 2013; </a:t>
            </a:r>
            <a:r>
              <a:rPr lang="en-US" sz="1200" b="0" i="0" u="none" strike="noStrike" kern="1200" baseline="0" dirty="0" err="1">
                <a:solidFill>
                  <a:schemeClr val="tx1"/>
                </a:solidFill>
                <a:latin typeface="+mn-lt"/>
                <a:ea typeface="+mn-ea"/>
                <a:cs typeface="+mn-cs"/>
              </a:rPr>
              <a:t>Zaki</a:t>
            </a:r>
            <a:r>
              <a:rPr lang="en-US" sz="1200" b="0" i="0" u="none" strike="noStrike" kern="1200" baseline="0" dirty="0">
                <a:solidFill>
                  <a:schemeClr val="tx1"/>
                </a:solidFill>
                <a:latin typeface="+mn-lt"/>
                <a:ea typeface="+mn-ea"/>
                <a:cs typeface="+mn-cs"/>
              </a:rPr>
              <a:t> &amp; Williams, 2013). As part of this refocusing, athletes have been found to employ intrinsic (i.e., self-focused) emotion regulation strategies not only to manage their own emotions but also to moderate those of their teammates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&amp; Crocker, 2013). For example, a team captain may hide her anxiety so she does not worry her teammates prior to an important match. In addition, there is evidence that athletes in a variety of sports (e.g., rugby, ice hockey, volleyball, curling) use both verbal and nonverbal strategies to control or influence the emotions of others. That is, they engage in </a:t>
            </a:r>
            <a:r>
              <a:rPr lang="en-US" sz="1200" b="0" i="1" u="none" strike="noStrike" kern="1200" baseline="0" dirty="0">
                <a:solidFill>
                  <a:schemeClr val="tx1"/>
                </a:solidFill>
                <a:latin typeface="+mn-lt"/>
                <a:ea typeface="+mn-ea"/>
                <a:cs typeface="+mn-cs"/>
              </a:rPr>
              <a:t>extrinsic emotion regulation </a:t>
            </a:r>
            <a:r>
              <a:rPr lang="en-US" sz="1200" b="0" i="0" u="none" strike="noStrike" kern="1200" baseline="0" dirty="0">
                <a:solidFill>
                  <a:schemeClr val="tx1"/>
                </a:solidFill>
                <a:latin typeface="+mn-lt"/>
                <a:ea typeface="+mn-ea"/>
                <a:cs typeface="+mn-cs"/>
              </a:rPr>
              <a:t>(Gross, 2015)</a:t>
            </a:r>
            <a:r>
              <a:rPr lang="en-US" sz="1200" b="0" i="1"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Thus, among other strategies, both male rugby and female volleyball players have been found to use </a:t>
            </a:r>
            <a:r>
              <a:rPr lang="en-US" sz="1200" b="0" i="0" u="none" strike="noStrike" kern="1200" baseline="0" dirty="0" err="1">
                <a:solidFill>
                  <a:schemeClr val="tx1"/>
                </a:solidFill>
                <a:latin typeface="+mn-lt"/>
                <a:ea typeface="+mn-ea"/>
                <a:cs typeface="+mn-cs"/>
              </a:rPr>
              <a:t>humour</a:t>
            </a:r>
            <a:r>
              <a:rPr lang="en-US" sz="1200" b="0" i="0" u="none" strike="noStrike" kern="1200" baseline="0" dirty="0">
                <a:solidFill>
                  <a:schemeClr val="tx1"/>
                </a:solidFill>
                <a:latin typeface="+mn-lt"/>
                <a:ea typeface="+mn-ea"/>
                <a:cs typeface="+mn-cs"/>
              </a:rPr>
              <a:t> in the form of banter or jokes to put their teammates in a more positive emotional state (Campo et al., 2017; </a:t>
            </a:r>
            <a:r>
              <a:rPr lang="en-US" sz="1200" b="0" i="0" u="none" strike="noStrike" kern="1200" baseline="0" dirty="0" err="1">
                <a:solidFill>
                  <a:schemeClr val="tx1"/>
                </a:solidFill>
                <a:latin typeface="+mn-lt"/>
                <a:ea typeface="+mn-ea"/>
                <a:cs typeface="+mn-cs"/>
              </a:rPr>
              <a:t>Palmateer</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2018).</a:t>
            </a:r>
          </a:p>
          <a:p>
            <a:r>
              <a:rPr lang="en-US" sz="1200" b="0" i="0" u="none" strike="noStrike" kern="1200" baseline="0" dirty="0">
                <a:solidFill>
                  <a:schemeClr val="tx1"/>
                </a:solidFill>
                <a:latin typeface="+mn-lt"/>
                <a:ea typeface="+mn-ea"/>
                <a:cs typeface="+mn-cs"/>
              </a:rPr>
              <a:t>Extrinsic emotion regulation is particularly common among peer leaders and coaches. Often it is part of their role (or ‘job’ as they would say) to encourage appropriate emotional responses in the other team members in order to facilitate successful performance (Wolf et al., 2018). This may entail calming down an angry teammate after a contested referee call or infusing the team with energy and excitement prior to a match (Friesen, Devonport, Sellars, &amp; Lane, 2013; Wolf et al., 2018). One obvious situation in which coaches work especially hard to regulate their athletes’ emotions is in their pre-game and half-time speeches. Indeed, such speeches often constitute the defining scene of many (perhaps most) classic sporting movies (e.g., </a:t>
            </a:r>
            <a:r>
              <a:rPr lang="en-US" sz="1200" b="0" i="1" u="none" strike="noStrike" kern="1200" baseline="0" dirty="0">
                <a:solidFill>
                  <a:schemeClr val="tx1"/>
                </a:solidFill>
                <a:latin typeface="+mn-lt"/>
                <a:ea typeface="+mn-ea"/>
                <a:cs typeface="+mn-cs"/>
              </a:rPr>
              <a:t>Remember the Titans</a:t>
            </a:r>
            <a:r>
              <a:rPr lang="en-US" sz="1200" b="0" i="0" u="none" strike="noStrike" kern="1200" baseline="0" dirty="0">
                <a:solidFill>
                  <a:schemeClr val="tx1"/>
                </a:solidFill>
                <a:latin typeface="+mn-lt"/>
                <a:ea typeface="+mn-ea"/>
                <a:cs typeface="+mn-cs"/>
              </a:rPr>
              <a:t>, </a:t>
            </a:r>
            <a:r>
              <a:rPr lang="en-US" sz="1200" b="0" i="1" u="none" strike="noStrike" kern="1200" baseline="0" dirty="0">
                <a:solidFill>
                  <a:schemeClr val="tx1"/>
                </a:solidFill>
                <a:latin typeface="+mn-lt"/>
                <a:ea typeface="+mn-ea"/>
                <a:cs typeface="+mn-cs"/>
              </a:rPr>
              <a:t>Hoosiers </a:t>
            </a:r>
            <a:r>
              <a:rPr lang="en-US" sz="1200" b="0" i="0" u="none" strike="noStrike" kern="1200" baseline="0" dirty="0">
                <a:solidFill>
                  <a:schemeClr val="tx1"/>
                </a:solidFill>
                <a:latin typeface="+mn-lt"/>
                <a:ea typeface="+mn-ea"/>
                <a:cs typeface="+mn-cs"/>
              </a:rPr>
              <a:t>and </a:t>
            </a:r>
            <a:r>
              <a:rPr lang="en-US" sz="1200" b="0" i="1" u="none" strike="noStrike" kern="1200" baseline="0" dirty="0">
                <a:solidFill>
                  <a:schemeClr val="tx1"/>
                </a:solidFill>
                <a:latin typeface="+mn-lt"/>
                <a:ea typeface="+mn-ea"/>
                <a:cs typeface="+mn-cs"/>
              </a:rPr>
              <a:t>A League of Their Own</a:t>
            </a:r>
            <a:r>
              <a:rPr lang="en-US" sz="1200" b="0" i="0" u="none" strike="noStrike" kern="1200" baseline="0" dirty="0">
                <a:solidFill>
                  <a:schemeClr val="tx1"/>
                </a:solidFill>
                <a:latin typeface="+mn-lt"/>
                <a:ea typeface="+mn-ea"/>
                <a:cs typeface="+mn-cs"/>
              </a:rPr>
              <a:t>). Moreover, research evidence indicates that if such speeches are delivered effectively (e.g., briefly, rationally and displaying genuine emotions), they can have a positive impact on athletes’ emotions and subsequent performance (</a:t>
            </a:r>
            <a:r>
              <a:rPr lang="en-US" sz="1200" b="0" i="0" u="none" strike="noStrike" kern="1200" baseline="0" dirty="0" err="1">
                <a:solidFill>
                  <a:schemeClr val="tx1"/>
                </a:solidFill>
                <a:latin typeface="+mn-lt"/>
                <a:ea typeface="+mn-ea"/>
                <a:cs typeface="+mn-cs"/>
              </a:rPr>
              <a:t>Breakey</a:t>
            </a:r>
            <a:r>
              <a:rPr lang="en-US" sz="1200" b="0" i="0" u="none" strike="noStrike" kern="1200" baseline="0" dirty="0">
                <a:solidFill>
                  <a:schemeClr val="tx1"/>
                </a:solidFill>
                <a:latin typeface="+mn-lt"/>
                <a:ea typeface="+mn-ea"/>
                <a:cs typeface="+mn-cs"/>
              </a:rPr>
              <a:t>, Jones, Cunningham, &amp; Holt, 2009; Evans, Turner, Pickering, &amp; </a:t>
            </a:r>
            <a:r>
              <a:rPr lang="en-US" sz="1200" b="0" i="0" u="none" strike="noStrike" kern="1200" baseline="0" dirty="0" err="1">
                <a:solidFill>
                  <a:schemeClr val="tx1"/>
                </a:solidFill>
                <a:latin typeface="+mn-lt"/>
                <a:ea typeface="+mn-ea"/>
                <a:cs typeface="+mn-cs"/>
              </a:rPr>
              <a:t>Powditch</a:t>
            </a:r>
            <a:r>
              <a:rPr lang="en-US" sz="1200" b="0" i="0" u="none" strike="noStrike" kern="1200" baseline="0" dirty="0">
                <a:solidFill>
                  <a:schemeClr val="tx1"/>
                </a:solidFill>
                <a:latin typeface="+mn-lt"/>
                <a:ea typeface="+mn-ea"/>
                <a:cs typeface="+mn-cs"/>
              </a:rPr>
              <a:t>, 2018; Vargas-</a:t>
            </a:r>
            <a:r>
              <a:rPr lang="en-US" sz="1200" b="0" i="0" u="none" strike="noStrike" kern="1200" baseline="0" dirty="0" err="1">
                <a:solidFill>
                  <a:schemeClr val="tx1"/>
                </a:solidFill>
                <a:latin typeface="+mn-lt"/>
                <a:ea typeface="+mn-ea"/>
                <a:cs typeface="+mn-cs"/>
              </a:rPr>
              <a:t>Tonsing</a:t>
            </a:r>
            <a:r>
              <a:rPr lang="en-US" sz="1200" b="0" i="0" u="none" strike="noStrike" kern="1200" baseline="0" dirty="0">
                <a:solidFill>
                  <a:schemeClr val="tx1"/>
                </a:solidFill>
                <a:latin typeface="+mn-lt"/>
                <a:ea typeface="+mn-ea"/>
                <a:cs typeface="+mn-cs"/>
              </a:rPr>
              <a:t>, 2009).</a:t>
            </a:r>
          </a:p>
          <a:p>
            <a:r>
              <a:rPr lang="en-US" sz="1200" b="0" i="0" u="none" strike="noStrike" kern="1200" baseline="0" dirty="0">
                <a:solidFill>
                  <a:schemeClr val="tx1"/>
                </a:solidFill>
                <a:latin typeface="+mn-lt"/>
                <a:ea typeface="+mn-ea"/>
                <a:cs typeface="+mn-cs"/>
              </a:rPr>
              <a:t>Successful extrinsic emotion regulation benefits both recipients and instigators (Campo et al., 2017;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Gaudreau et al., 2016). Beyond this, though, athletes will sometimes engage in emotion regulation strategies that are beneficial to others but </a:t>
            </a:r>
            <a:r>
              <a:rPr lang="nl-BE" sz="1200" b="0" i="0"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harm themselves (Friesen, Devonport et al., 2013;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&amp; Crocker, 2013). The most obvious case of this is where players sacrifice their personal hedonic motives (i.e., to feel good) for collective instrumental motives (i.e., to perform well; Tamir, 2016) – for example, by suppressing and hiding their true emotions. An illustration of this was when Brett Favre of the Green Bay Packers played in a critical American football match against the Oakland Raiders the day after his father had died of a heart attack (McGinn, 2018). Such acts of self-sacrifice are hard to understand, however, with reference to personal identities and goals alone. To explain these and other regulatory behaviours properly, we need to invoke a model of self that includes collective parameters. As Chapter 2 anticipated, this is where the social identity approach comes in. </a:t>
            </a:r>
            <a:endParaRPr lang="nl-BE" dirty="0"/>
          </a:p>
        </p:txBody>
      </p:sp>
      <p:sp>
        <p:nvSpPr>
          <p:cNvPr id="4" name="Slide Number Placeholder 3"/>
          <p:cNvSpPr>
            <a:spLocks noGrp="1"/>
          </p:cNvSpPr>
          <p:nvPr>
            <p:ph type="sldNum" sz="quarter" idx="5"/>
          </p:nvPr>
        </p:nvSpPr>
        <p:spPr/>
        <p:txBody>
          <a:bodyPr/>
          <a:lstStyle/>
          <a:p>
            <a:pPr>
              <a:defRPr/>
            </a:pPr>
            <a:fld id="{04915706-070A-4707-AA18-DDF1820200B2}" type="slidenum">
              <a:rPr lang="en-GB" smtClean="0"/>
              <a:pPr>
                <a:defRPr/>
              </a:pPr>
              <a:t>8</a:t>
            </a:fld>
            <a:endParaRPr lang="en-GB"/>
          </a:p>
        </p:txBody>
      </p:sp>
    </p:spTree>
    <p:extLst>
      <p:ext uri="{BB962C8B-B14F-4D97-AF65-F5344CB8AC3E}">
        <p14:creationId xmlns:p14="http://schemas.microsoft.com/office/powerpoint/2010/main" val="1841435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As we have elaborated, emotions are not only highly common in sport and exercise settings, they also influence important outcomes such as performance and participation. Accordingly, their regulation is a central aim of applied sport psychology consulting. Yet, as we have seen, to date, emotion research and its application have tended to approach emotions and emotion regulation largely as individual phenomena. Only recently have they expanded their view to include social factors. In what follows, we elaborate on this social angle and discuss how a social identity approach can enhance our understanding of both emotion development and emotion regulation in sport and exercise. Specifically, we address three key points: (a) that the strength and type of emotions in sport and exercise are shaped by collective not just individual concerns, (b) that these emotions link closely to social identity and group membership, and (c) that these social identities and group memberships play a role in determining when and how athletes, exercisers and other actors regulate their emotions.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Although research is starting to acknowledge the social nature of sport and exercise, a social identity approach (see Chapter 2) to emotion development offers a different understanding (and definition) of precisely what it is that makes emotions social. Specifically, this does not focus on (or even require) the presence and activity of others. Instead, it refers to actors’ (e.g., athletes’ or exercisers’) </a:t>
            </a:r>
            <a:r>
              <a:rPr lang="en-US" sz="1200" b="0" i="1" u="none" strike="noStrike" kern="1200" baseline="0" dirty="0">
                <a:solidFill>
                  <a:schemeClr val="tx1"/>
                </a:solidFill>
                <a:latin typeface="+mn-lt"/>
                <a:ea typeface="+mn-ea"/>
                <a:cs typeface="+mn-cs"/>
              </a:rPr>
              <a:t>self-construal </a:t>
            </a:r>
            <a:r>
              <a:rPr lang="en-US" sz="1200" b="0" i="0" u="none" strike="noStrike" kern="1200" baseline="0" dirty="0">
                <a:solidFill>
                  <a:schemeClr val="tx1"/>
                </a:solidFill>
                <a:latin typeface="+mn-lt"/>
                <a:ea typeface="+mn-ea"/>
                <a:cs typeface="+mn-cs"/>
              </a:rPr>
              <a:t>at a collective rather than just a personal level of abstraction. That is, the self that is implicated in emotion generation is seen to be plural (i.e., ‘we’ and ‘us’) rather than just singular (i.e., ‘I’ and ‘me’; Brewer &amp; Gardner, 1996; Turner et al., 1987, 1994). In this way, actors’ self-concepts extend to include the social categories and collectives to which they perceive themselves to belong. For example, a football fan can be dejected by her team’s elimination from a championship tournament even if she had watched the match on TV by herself (and certainly did not actually play in the game). In this instance, she did not appraise the situation on the basis of her personal concerns, but with regard to the concerns of the team with which she identified. In other words, due to social identification, the fan’s basis for self-evaluation shifts from the personal to the collective level. This shift is especially visible in the case of fan phenomena such as the tendency to Bask In Reflected Glory (</a:t>
            </a:r>
            <a:r>
              <a:rPr lang="en-US" sz="1200" b="0" i="0" u="none" strike="noStrike" kern="1200" baseline="0" dirty="0" err="1">
                <a:solidFill>
                  <a:schemeClr val="tx1"/>
                </a:solidFill>
                <a:latin typeface="+mn-lt"/>
                <a:ea typeface="+mn-ea"/>
                <a:cs typeface="+mn-cs"/>
              </a:rPr>
              <a:t>BIRGing</a:t>
            </a:r>
            <a:r>
              <a:rPr lang="en-US" sz="1200" b="0" i="0" u="none" strike="noStrike" kern="1200" baseline="0" dirty="0">
                <a:solidFill>
                  <a:schemeClr val="tx1"/>
                </a:solidFill>
                <a:latin typeface="+mn-lt"/>
                <a:ea typeface="+mn-ea"/>
                <a:cs typeface="+mn-cs"/>
              </a:rPr>
              <a:t>; Cialdini et al., 1976; see Chapter 17). Generally, actors are motivated to see and present themselves as capable, good and successful, and this motive extends to the categories and groups with which they identify (Thomas et al., 2017). Thus, fans readily affiliate with successful teams (i.e., bask in their glory), yet they reduce their support for less successful teams (i.e., Cut Off Reflected Failure, </a:t>
            </a:r>
            <a:r>
              <a:rPr lang="en-US" sz="1200" b="0" i="0" u="none" strike="noStrike" kern="1200" baseline="0" dirty="0" err="1">
                <a:solidFill>
                  <a:schemeClr val="tx1"/>
                </a:solidFill>
                <a:latin typeface="+mn-lt"/>
                <a:ea typeface="+mn-ea"/>
                <a:cs typeface="+mn-cs"/>
              </a:rPr>
              <a:t>CORFing</a:t>
            </a:r>
            <a:r>
              <a:rPr lang="en-US" sz="1200" b="0" i="0" u="none" strike="noStrike" kern="1200" baseline="0" dirty="0">
                <a:solidFill>
                  <a:schemeClr val="tx1"/>
                </a:solidFill>
                <a:latin typeface="+mn-lt"/>
                <a:ea typeface="+mn-ea"/>
                <a:cs typeface="+mn-cs"/>
              </a:rPr>
              <a:t>; Snyder, </a:t>
            </a:r>
            <a:r>
              <a:rPr lang="en-US" sz="1200" b="0" i="0" u="none" strike="noStrike" kern="1200" baseline="0" dirty="0" err="1">
                <a:solidFill>
                  <a:schemeClr val="tx1"/>
                </a:solidFill>
                <a:latin typeface="+mn-lt"/>
                <a:ea typeface="+mn-ea"/>
                <a:cs typeface="+mn-cs"/>
              </a:rPr>
              <a:t>Lassegard</a:t>
            </a:r>
            <a:r>
              <a:rPr lang="en-US" sz="1200" b="0" i="0" u="none" strike="noStrike" kern="1200" baseline="0" dirty="0">
                <a:solidFill>
                  <a:schemeClr val="tx1"/>
                </a:solidFill>
                <a:latin typeface="+mn-lt"/>
                <a:ea typeface="+mn-ea"/>
                <a:cs typeface="+mn-cs"/>
              </a:rPr>
              <a:t>, &amp; Ford, 1986), because this failure would implicate their collective selves.</a:t>
            </a:r>
          </a:p>
          <a:p>
            <a:r>
              <a:rPr lang="en-US" sz="1200" b="0" i="1" u="none" strike="noStrike" kern="1200" baseline="0" dirty="0">
                <a:solidFill>
                  <a:schemeClr val="tx1"/>
                </a:solidFill>
                <a:latin typeface="+mn-lt"/>
                <a:ea typeface="+mn-ea"/>
                <a:cs typeface="+mn-cs"/>
              </a:rPr>
              <a:t>Intergroup emotions theory </a:t>
            </a:r>
            <a:r>
              <a:rPr lang="en-US" sz="1200" b="0" i="0" u="none" strike="noStrike" kern="1200" baseline="0" dirty="0">
                <a:solidFill>
                  <a:schemeClr val="tx1"/>
                </a:solidFill>
                <a:latin typeface="+mn-lt"/>
                <a:ea typeface="+mn-ea"/>
                <a:cs typeface="+mn-cs"/>
              </a:rPr>
              <a:t>(Mackie, Devos, &amp; Smith, 2000; Mackie &amp; Smith, 2017; Smith, 1993) specifically applies this idea of an extended self-concept to the analysis of emotions (i.e., shifting the focus from narrow personal concerns to broader collective ones). It postulates that actors’ identification with a social group (e.g., a football team) and the integration of this group into their psychological self (e.g., by defining oneself as a fan of the team) influences actors’ emotional experiences. In line with this, athletes who are members of sport teams report different emotions depending on whether their personal or social identity is salient. For example, a male swimmer interviewed by Katherine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and colleagues noted that he had mixed emotions as a result of the conflict he experienced between individual and collective goals:</a:t>
            </a:r>
          </a:p>
          <a:p>
            <a:r>
              <a:rPr lang="en-US" sz="1200" b="0" i="0" u="none" strike="noStrike" kern="1200" baseline="0" dirty="0">
                <a:solidFill>
                  <a:schemeClr val="tx1"/>
                </a:solidFill>
                <a:latin typeface="+mn-lt"/>
                <a:ea typeface="+mn-ea"/>
                <a:cs typeface="+mn-cs"/>
              </a:rPr>
              <a:t>Last year our team won by like 100 points. So I mean team-wise great, that was good [but] that was one of the worst races of my life. … I kind of just tried to brush off my individual feelings but it’s not that easy to do. I was pretty bummed out. I tried to be like ‘yay, we won’ but I probably would have been happier had I swam fast.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Palmateer</a:t>
            </a:r>
            <a:r>
              <a:rPr lang="en-US" sz="1200" b="0" i="0" u="none" strike="noStrike" kern="1200" baseline="0" dirty="0">
                <a:solidFill>
                  <a:schemeClr val="tx1"/>
                </a:solidFill>
                <a:latin typeface="+mn-lt"/>
                <a:ea typeface="+mn-ea"/>
                <a:cs typeface="+mn-cs"/>
              </a:rPr>
              <a:t> et al., 2016, p. 33)</a:t>
            </a:r>
          </a:p>
          <a:p>
            <a:r>
              <a:rPr lang="en-US" sz="1200" b="0" i="0" u="none" strike="noStrike" kern="1200" baseline="0" dirty="0">
                <a:solidFill>
                  <a:schemeClr val="tx1"/>
                </a:solidFill>
                <a:latin typeface="+mn-lt"/>
                <a:ea typeface="+mn-ea"/>
                <a:cs typeface="+mn-cs"/>
              </a:rPr>
              <a:t>Likewise, as noted in Chapter 2, football fans who identify highly with their team have been found to respond to a team loss with anger (presumably to protect their threatened sense of self), while those who have low team identification react with sadness (presumably being more willing to accept the team’s loss because it did not implicate their self so much; Crisp, </a:t>
            </a:r>
            <a:r>
              <a:rPr lang="en-US" sz="1200" b="0" i="0" u="none" strike="noStrike" kern="1200" baseline="0" dirty="0" err="1">
                <a:solidFill>
                  <a:schemeClr val="tx1"/>
                </a:solidFill>
                <a:latin typeface="+mn-lt"/>
                <a:ea typeface="+mn-ea"/>
                <a:cs typeface="+mn-cs"/>
              </a:rPr>
              <a:t>Heuston</a:t>
            </a:r>
            <a:r>
              <a:rPr lang="en-US" sz="1200" b="0" i="0" u="none" strike="noStrike" kern="1200" baseline="0" dirty="0">
                <a:solidFill>
                  <a:schemeClr val="tx1"/>
                </a:solidFill>
                <a:latin typeface="+mn-lt"/>
                <a:ea typeface="+mn-ea"/>
                <a:cs typeface="+mn-cs"/>
              </a:rPr>
              <a:t>, Farr, &amp; Turner, 2007). In the terms of cognitive-motivational-relational theory (Lazarus, 1999), intergroup emotion theory postulates that the shift from individual to collective levels of self also shifts actors’ appraisal from personal to group levels (</a:t>
            </a:r>
            <a:r>
              <a:rPr lang="en-US" sz="1200" b="0" i="0" u="none" strike="noStrike" kern="1200" baseline="0" dirty="0" err="1">
                <a:solidFill>
                  <a:schemeClr val="tx1"/>
                </a:solidFill>
                <a:latin typeface="+mn-lt"/>
                <a:ea typeface="+mn-ea"/>
                <a:cs typeface="+mn-cs"/>
              </a:rPr>
              <a:t>Kuppens</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Yzerbyt</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Dandache</a:t>
            </a:r>
            <a:r>
              <a:rPr lang="en-US" sz="1200" b="0" i="0" u="none" strike="noStrike" kern="1200" baseline="0" dirty="0">
                <a:solidFill>
                  <a:schemeClr val="tx1"/>
                </a:solidFill>
                <a:latin typeface="+mn-lt"/>
                <a:ea typeface="+mn-ea"/>
                <a:cs typeface="+mn-cs"/>
              </a:rPr>
              <a:t>, Fischer, &amp; van der Schalk, 2013; Mackie &amp; Smith, 2017). Thus, actors now appraise situations based on how important they are for the groups to which they belong (i.e., primary appraisal) and on the basis of their capacity as a group to cope with situational demands (see also Chapter 14). </a:t>
            </a:r>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9</a:t>
            </a:fld>
            <a:endParaRPr lang="en-GB"/>
          </a:p>
        </p:txBody>
      </p:sp>
    </p:spTree>
    <p:extLst>
      <p:ext uri="{BB962C8B-B14F-4D97-AF65-F5344CB8AC3E}">
        <p14:creationId xmlns:p14="http://schemas.microsoft.com/office/powerpoint/2010/main" val="22453779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Links to primary appraisal: Feeling on behalf of the group </a:t>
            </a:r>
          </a:p>
          <a:p>
            <a:r>
              <a:rPr lang="en-US" sz="1200" b="0" i="0" u="none" strike="noStrike" kern="1200" baseline="0" dirty="0">
                <a:solidFill>
                  <a:schemeClr val="tx1"/>
                </a:solidFill>
                <a:latin typeface="+mn-lt"/>
                <a:ea typeface="+mn-ea"/>
                <a:cs typeface="+mn-cs"/>
              </a:rPr>
              <a:t>In the case of primary appraisal, that is, when individuals experience emotions, social identification means that actors no longer respond to situations that impact their personal goals but instead to those that impact the goals of the group or social category to which they perceived themselves as belonging (Goldenberg et al., 2014; Lazarus, 1999). For example, a track and field athlete studied by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and colleagues observed that: </a:t>
            </a:r>
          </a:p>
          <a:p>
            <a:r>
              <a:rPr lang="en-US" sz="1200" b="0" i="0" u="none" strike="noStrike" kern="1200" baseline="0" dirty="0">
                <a:solidFill>
                  <a:schemeClr val="tx1"/>
                </a:solidFill>
                <a:latin typeface="+mn-lt"/>
                <a:ea typeface="+mn-ea"/>
                <a:cs typeface="+mn-cs"/>
              </a:rPr>
              <a:t>Even though I didn’t directly participate in [the competition], I was super happy to hear and I was following along and when [my teammates] won I was super proud of them.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Palmateer</a:t>
            </a:r>
            <a:r>
              <a:rPr lang="en-US" sz="1200" b="0" i="0" u="none" strike="noStrike" kern="1200" baseline="0" dirty="0">
                <a:solidFill>
                  <a:schemeClr val="tx1"/>
                </a:solidFill>
                <a:latin typeface="+mn-lt"/>
                <a:ea typeface="+mn-ea"/>
                <a:cs typeface="+mn-cs"/>
              </a:rPr>
              <a:t> et al., 2016, p. 32) </a:t>
            </a:r>
          </a:p>
          <a:p>
            <a:r>
              <a:rPr lang="en-US" sz="1200" b="0" i="0" u="none" strike="noStrike" kern="1200" baseline="0" dirty="0">
                <a:solidFill>
                  <a:schemeClr val="tx1"/>
                </a:solidFill>
                <a:latin typeface="+mn-lt"/>
                <a:ea typeface="+mn-ea"/>
                <a:cs typeface="+mn-cs"/>
              </a:rPr>
              <a:t>These feelings ‘on behalf of the […] team’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Palmateer</a:t>
            </a:r>
            <a:r>
              <a:rPr lang="en-US" sz="1200" b="0" i="0" u="none" strike="noStrike" kern="1200" baseline="0" dirty="0">
                <a:solidFill>
                  <a:schemeClr val="tx1"/>
                </a:solidFill>
                <a:latin typeface="+mn-lt"/>
                <a:ea typeface="+mn-ea"/>
                <a:cs typeface="+mn-cs"/>
              </a:rPr>
              <a:t> et al., 2016, p. 32) can be seen as </a:t>
            </a:r>
            <a:r>
              <a:rPr lang="en-US" sz="1200" b="0" i="1" u="none" strike="noStrike" kern="1200" baseline="0" dirty="0">
                <a:solidFill>
                  <a:schemeClr val="tx1"/>
                </a:solidFill>
                <a:latin typeface="+mn-lt"/>
                <a:ea typeface="+mn-ea"/>
                <a:cs typeface="+mn-cs"/>
              </a:rPr>
              <a:t>group-based emotions </a:t>
            </a:r>
            <a:r>
              <a:rPr lang="en-US" sz="1200" b="0" i="0" u="none" strike="noStrike" kern="1200" baseline="0" dirty="0">
                <a:solidFill>
                  <a:schemeClr val="tx1"/>
                </a:solidFill>
                <a:latin typeface="+mn-lt"/>
                <a:ea typeface="+mn-ea"/>
                <a:cs typeface="+mn-cs"/>
              </a:rPr>
              <a:t>(or social identity-based emotions; Campo, Mackie &amp; Sanchez, 2019; Goldenberg et al., 2014). Other examples of these are found in the football fan who is dejected after her team’s loss or the boot-camp instructor who shares his students’ pride after they complete a challenging session. </a:t>
            </a:r>
          </a:p>
          <a:p>
            <a:r>
              <a:rPr lang="en-US" sz="1200" b="0" i="0" u="none" strike="noStrike" kern="1200" baseline="0" dirty="0">
                <a:solidFill>
                  <a:schemeClr val="tx1"/>
                </a:solidFill>
                <a:latin typeface="+mn-lt"/>
                <a:ea typeface="+mn-ea"/>
                <a:cs typeface="+mn-cs"/>
              </a:rPr>
              <a:t>As noted in Chapter 2, it is clearly the case that the capacity to feel these emotions is itself contingent upon social identification. So while you may weep when a team that you identify strongly with loses, a loss experienced by a team in which you have no self-investment is likely to leave you cold). In line with this point, stronger identification is consistently linked with greater emotional reactivity in sport and exercise settings. For example, the more individuals define themselves as exercisers, the more guilt and shame they feel after (imagining) having failed to work out for a while (Flora, Strachan, Brawley, &amp; Spink, 2012). Similarly, individuals who define themselves strongly (instead of weakly) as athletes also experience more negative affect after a knee operation (Brewer et al., 2007). Interestingly, too, if they focus on being an athlete, female sports science students find a knee injury troubling, but if they focus on being women, they are more concerned about a facial injury (Levine &amp; Reicher, 1996). Here, then, the group with which one identifies clearly determines the events about which one cares. </a:t>
            </a:r>
          </a:p>
          <a:p>
            <a:r>
              <a:rPr lang="en-US" sz="1200" b="0" i="0" u="none" strike="noStrike" kern="1200" baseline="0" dirty="0">
                <a:solidFill>
                  <a:schemeClr val="tx1"/>
                </a:solidFill>
                <a:latin typeface="+mn-lt"/>
                <a:ea typeface="+mn-ea"/>
                <a:cs typeface="+mn-cs"/>
              </a:rPr>
              <a:t>As we have hinted at in our own examples, group-based emotions are especially well documented for spectators (see also Chapter 17). For example, fans of college football and basketball teams feel a number of discrete emotions depending on how their </a:t>
            </a:r>
            <a:r>
              <a:rPr lang="en-US" sz="1200" b="0" i="0" u="none" strike="noStrike" kern="1200" baseline="0" dirty="0" err="1">
                <a:solidFill>
                  <a:schemeClr val="tx1"/>
                </a:solidFill>
                <a:latin typeface="+mn-lt"/>
                <a:ea typeface="+mn-ea"/>
                <a:cs typeface="+mn-cs"/>
              </a:rPr>
              <a:t>favourite</a:t>
            </a:r>
            <a:r>
              <a:rPr lang="en-US" sz="1200" b="0" i="0" u="none" strike="noStrike" kern="1200" baseline="0" dirty="0">
                <a:solidFill>
                  <a:schemeClr val="tx1"/>
                </a:solidFill>
                <a:latin typeface="+mn-lt"/>
                <a:ea typeface="+mn-ea"/>
                <a:cs typeface="+mn-cs"/>
              </a:rPr>
              <a:t> team performs (</a:t>
            </a:r>
            <a:r>
              <a:rPr lang="en-US" sz="1200" b="0" i="0" u="none" strike="noStrike" kern="1200" baseline="0" dirty="0" err="1">
                <a:solidFill>
                  <a:schemeClr val="tx1"/>
                </a:solidFill>
                <a:latin typeface="+mn-lt"/>
                <a:ea typeface="+mn-ea"/>
                <a:cs typeface="+mn-cs"/>
              </a:rPr>
              <a:t>Havard</a:t>
            </a:r>
            <a:r>
              <a:rPr lang="en-US" sz="1200" b="0" i="0" u="none" strike="noStrike" kern="1200" baseline="0" dirty="0">
                <a:solidFill>
                  <a:schemeClr val="tx1"/>
                </a:solidFill>
                <a:latin typeface="+mn-lt"/>
                <a:ea typeface="+mn-ea"/>
                <a:cs typeface="+mn-cs"/>
              </a:rPr>
              <a:t>, 2014; </a:t>
            </a:r>
            <a:r>
              <a:rPr lang="en-US" sz="1200" b="0" i="0" u="none" strike="noStrike" kern="1200" baseline="0" dirty="0" err="1">
                <a:solidFill>
                  <a:schemeClr val="tx1"/>
                </a:solidFill>
                <a:latin typeface="+mn-lt"/>
                <a:ea typeface="+mn-ea"/>
                <a:cs typeface="+mn-cs"/>
              </a:rPr>
              <a:t>Markovits</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Shipan</a:t>
            </a:r>
            <a:r>
              <a:rPr lang="en-US" sz="1200" b="0" i="0" u="none" strike="noStrike" kern="1200" baseline="0" dirty="0">
                <a:solidFill>
                  <a:schemeClr val="tx1"/>
                </a:solidFill>
                <a:latin typeface="+mn-lt"/>
                <a:ea typeface="+mn-ea"/>
                <a:cs typeface="+mn-cs"/>
              </a:rPr>
              <a:t>, &amp; Victor, 2017). As such, they experience relief and happiness after a team win, anxiety prior to a match against a rival team, and </a:t>
            </a:r>
            <a:r>
              <a:rPr lang="en-US" sz="1200" b="0" i="1" u="none" strike="noStrike" kern="1200" baseline="0" dirty="0">
                <a:solidFill>
                  <a:schemeClr val="tx1"/>
                </a:solidFill>
                <a:latin typeface="+mn-lt"/>
                <a:ea typeface="+mn-ea"/>
                <a:cs typeface="+mn-cs"/>
              </a:rPr>
              <a:t>schadenfreude </a:t>
            </a:r>
            <a:r>
              <a:rPr lang="en-US" sz="1200" b="0" i="0" u="none" strike="noStrike" kern="1200" baseline="0" dirty="0">
                <a:solidFill>
                  <a:schemeClr val="tx1"/>
                </a:solidFill>
                <a:latin typeface="+mn-lt"/>
                <a:ea typeface="+mn-ea"/>
                <a:cs typeface="+mn-cs"/>
              </a:rPr>
              <a:t>(i.e., pleasure at another’s misfortune; Smith &amp; van Dijk, 2018) when a rival team loses (especially if the rival team had a higher status; Leach, Spears, </a:t>
            </a:r>
            <a:r>
              <a:rPr lang="en-US" sz="1200" b="0" i="0" u="none" strike="noStrike" kern="1200" baseline="0" dirty="0" err="1">
                <a:solidFill>
                  <a:schemeClr val="tx1"/>
                </a:solidFill>
                <a:latin typeface="+mn-lt"/>
                <a:ea typeface="+mn-ea"/>
                <a:cs typeface="+mn-cs"/>
              </a:rPr>
              <a:t>Branscombe</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Doosje</a:t>
            </a:r>
            <a:r>
              <a:rPr lang="en-US" sz="1200" b="0" i="0" u="none" strike="noStrike" kern="1200" baseline="0" dirty="0">
                <a:solidFill>
                  <a:schemeClr val="tx1"/>
                </a:solidFill>
                <a:latin typeface="+mn-lt"/>
                <a:ea typeface="+mn-ea"/>
                <a:cs typeface="+mn-cs"/>
              </a:rPr>
              <a:t>, 2003). Likewise, envy and disgust have been found to be the primary markers of the pervasive antipathy that fans display towards opposing teams in American College football (</a:t>
            </a:r>
            <a:r>
              <a:rPr lang="en-US" sz="1200" b="0" i="0" u="none" strike="noStrike" kern="1200" baseline="0" dirty="0" err="1">
                <a:solidFill>
                  <a:schemeClr val="tx1"/>
                </a:solidFill>
                <a:latin typeface="+mn-lt"/>
                <a:ea typeface="+mn-ea"/>
                <a:cs typeface="+mn-cs"/>
              </a:rPr>
              <a:t>Markovits</a:t>
            </a:r>
            <a:r>
              <a:rPr lang="en-US" sz="1200" b="0" i="0" u="none" strike="noStrike" kern="1200" baseline="0" dirty="0">
                <a:solidFill>
                  <a:schemeClr val="tx1"/>
                </a:solidFill>
                <a:latin typeface="+mn-lt"/>
                <a:ea typeface="+mn-ea"/>
                <a:cs typeface="+mn-cs"/>
              </a:rPr>
              <a:t> et al., 2017). </a:t>
            </a:r>
          </a:p>
          <a:p>
            <a:r>
              <a:rPr lang="en-US" sz="1200" b="0" i="0" u="none" strike="noStrike" kern="1200" baseline="0" dirty="0">
                <a:solidFill>
                  <a:schemeClr val="tx1"/>
                </a:solidFill>
                <a:latin typeface="+mn-lt"/>
                <a:ea typeface="+mn-ea"/>
                <a:cs typeface="+mn-cs"/>
              </a:rPr>
              <a:t>Here again, though, the intensity of fans’ emotional responses depends on the strength of their social identification. Specifically, greater team identification has been found to predict more intense anger and sadness in response to a team loss (Crisp et al., 2007), </a:t>
            </a:r>
            <a:r>
              <a:rPr lang="nl-BE" sz="1200" b="0" i="0"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more </a:t>
            </a:r>
            <a:r>
              <a:rPr lang="en-US" sz="1200" b="0" i="1" u="none" strike="noStrike" kern="1200" baseline="0" dirty="0">
                <a:solidFill>
                  <a:schemeClr val="tx1"/>
                </a:solidFill>
                <a:latin typeface="+mn-lt"/>
                <a:ea typeface="+mn-ea"/>
                <a:cs typeface="+mn-cs"/>
              </a:rPr>
              <a:t>schadenfreude </a:t>
            </a:r>
            <a:r>
              <a:rPr lang="en-US" sz="1200" b="0" i="0" u="none" strike="noStrike" kern="1200" baseline="0" dirty="0">
                <a:solidFill>
                  <a:schemeClr val="tx1"/>
                </a:solidFill>
                <a:latin typeface="+mn-lt"/>
                <a:ea typeface="+mn-ea"/>
                <a:cs typeface="+mn-cs"/>
              </a:rPr>
              <a:t>in response to a rival loss, and more intense </a:t>
            </a:r>
            <a:r>
              <a:rPr lang="en-US" sz="1200" b="0" i="1" u="none" strike="noStrike" kern="1200" baseline="0" dirty="0" err="1">
                <a:solidFill>
                  <a:schemeClr val="tx1"/>
                </a:solidFill>
                <a:latin typeface="+mn-lt"/>
                <a:ea typeface="+mn-ea"/>
                <a:cs typeface="+mn-cs"/>
              </a:rPr>
              <a:t>glücksschmerz</a:t>
            </a:r>
            <a:r>
              <a:rPr lang="en-US" sz="1200" b="0" i="1"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(i.e., displeasure at another’s good fortune; Smith &amp; van Dijk, 2018) in response to the recovery of a rival’s key player (Hoogland et al., 2015). Indeed, there is evidence that common fan phenomena (in particular, Basking In Reflected Glory, Cialdini et al., 1976; Cutting Off Reflected Failure, </a:t>
            </a:r>
            <a:r>
              <a:rPr lang="en-US" sz="1200" b="0" i="0" u="none" strike="noStrike" kern="1200" baseline="0" dirty="0" err="1">
                <a:solidFill>
                  <a:schemeClr val="tx1"/>
                </a:solidFill>
                <a:latin typeface="+mn-lt"/>
                <a:ea typeface="+mn-ea"/>
                <a:cs typeface="+mn-cs"/>
              </a:rPr>
              <a:t>CORFing</a:t>
            </a:r>
            <a:r>
              <a:rPr lang="en-US" sz="1200" b="0" i="0" u="none" strike="noStrike" kern="1200" baseline="0" dirty="0">
                <a:solidFill>
                  <a:schemeClr val="tx1"/>
                </a:solidFill>
                <a:latin typeface="+mn-lt"/>
                <a:ea typeface="+mn-ea"/>
                <a:cs typeface="+mn-cs"/>
              </a:rPr>
              <a:t>, Snyder et al., 1986; Glory Out of Reflected Failure, </a:t>
            </a:r>
            <a:r>
              <a:rPr lang="en-US" sz="1200" b="0" i="0" u="none" strike="noStrike" kern="1200" baseline="0" dirty="0" err="1">
                <a:solidFill>
                  <a:schemeClr val="tx1"/>
                </a:solidFill>
                <a:latin typeface="+mn-lt"/>
                <a:ea typeface="+mn-ea"/>
                <a:cs typeface="+mn-cs"/>
              </a:rPr>
              <a:t>GORFing</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Havard</a:t>
            </a:r>
            <a:r>
              <a:rPr lang="en-US" sz="1200" b="0" i="0" u="none" strike="noStrike" kern="1200" baseline="0" dirty="0">
                <a:solidFill>
                  <a:schemeClr val="tx1"/>
                </a:solidFill>
                <a:latin typeface="+mn-lt"/>
                <a:ea typeface="+mn-ea"/>
                <a:cs typeface="+mn-cs"/>
              </a:rPr>
              <a:t>, 2014) link closely with group-based emotional responses (e.g., group-based pride, group-based shame, group-based </a:t>
            </a:r>
            <a:r>
              <a:rPr lang="en-US" sz="1200" b="0" i="1" u="none" strike="noStrike" kern="1200" baseline="0" dirty="0">
                <a:solidFill>
                  <a:schemeClr val="tx1"/>
                </a:solidFill>
                <a:latin typeface="+mn-lt"/>
                <a:ea typeface="+mn-ea"/>
                <a:cs typeface="+mn-cs"/>
              </a:rPr>
              <a:t>schadenfreude</a:t>
            </a:r>
            <a:r>
              <a:rPr lang="en-US" sz="1200" b="0" i="0" u="none" strike="noStrike" kern="1200" baseline="0" dirty="0">
                <a:solidFill>
                  <a:schemeClr val="tx1"/>
                </a:solidFill>
                <a:latin typeface="+mn-lt"/>
                <a:ea typeface="+mn-ea"/>
                <a:cs typeface="+mn-cs"/>
              </a:rPr>
              <a:t>) and that these are felt more keenly the more they are grounded in a relevant social identity.</a:t>
            </a:r>
            <a:endParaRPr lang="nl-BE"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10</a:t>
            </a:fld>
            <a:endParaRPr lang="en-GB"/>
          </a:p>
        </p:txBody>
      </p:sp>
    </p:spTree>
    <p:extLst>
      <p:ext uri="{BB962C8B-B14F-4D97-AF65-F5344CB8AC3E}">
        <p14:creationId xmlns:p14="http://schemas.microsoft.com/office/powerpoint/2010/main" val="27187121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Subtitle-Speaker">
    <p:spTree>
      <p:nvGrpSpPr>
        <p:cNvPr id="1" name=""/>
        <p:cNvGrpSpPr/>
        <p:nvPr/>
      </p:nvGrpSpPr>
      <p:grpSpPr>
        <a:xfrm>
          <a:off x="0" y="0"/>
          <a:ext cx="0" cy="0"/>
          <a:chOff x="0" y="0"/>
          <a:chExt cx="0" cy="0"/>
        </a:xfrm>
      </p:grpSpPr>
      <p:sp>
        <p:nvSpPr>
          <p:cNvPr id="2" name="Title 1"/>
          <p:cNvSpPr>
            <a:spLocks noGrp="1"/>
          </p:cNvSpPr>
          <p:nvPr>
            <p:ph type="ctrTitle"/>
          </p:nvPr>
        </p:nvSpPr>
        <p:spPr>
          <a:xfrm>
            <a:off x="679939" y="438353"/>
            <a:ext cx="7772400" cy="521493"/>
          </a:xfrm>
        </p:spPr>
        <p:txBody>
          <a:bodyPr anchor="t">
            <a:noAutofit/>
          </a:bodyPr>
          <a:lstStyle>
            <a:lvl1pPr algn="l">
              <a:defRPr sz="3600" b="1"/>
            </a:lvl1pPr>
          </a:lstStyle>
          <a:p>
            <a:r>
              <a:rPr lang="en-US" dirty="0"/>
              <a:t>Click to edit Master title style</a:t>
            </a:r>
          </a:p>
        </p:txBody>
      </p:sp>
      <p:sp>
        <p:nvSpPr>
          <p:cNvPr id="3" name="Subtitle 2"/>
          <p:cNvSpPr>
            <a:spLocks noGrp="1"/>
          </p:cNvSpPr>
          <p:nvPr>
            <p:ph type="subTitle" idx="1"/>
          </p:nvPr>
        </p:nvSpPr>
        <p:spPr>
          <a:xfrm>
            <a:off x="679939" y="988352"/>
            <a:ext cx="7772400" cy="519094"/>
          </a:xfrm>
        </p:spPr>
        <p:txBody>
          <a:bodyPr>
            <a:normAutofit/>
          </a:bodyPr>
          <a:lstStyle>
            <a:lvl1pPr marL="0" indent="0" algn="l">
              <a:buNone/>
              <a:defRPr sz="2800">
                <a:solidFill>
                  <a:srgbClr val="708DE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3" name="Content Placeholder 12"/>
          <p:cNvSpPr>
            <a:spLocks noGrp="1"/>
          </p:cNvSpPr>
          <p:nvPr>
            <p:ph sz="quarter" idx="10"/>
          </p:nvPr>
        </p:nvSpPr>
        <p:spPr>
          <a:xfrm>
            <a:off x="679938" y="1535952"/>
            <a:ext cx="7772400" cy="581025"/>
          </a:xfrm>
        </p:spPr>
        <p:txBody>
          <a:bodyPr>
            <a:normAutofit/>
          </a:bodyPr>
          <a:lstStyle>
            <a:lvl1pPr marL="0" indent="0">
              <a:buNone/>
              <a:defRPr sz="2000"/>
            </a:lvl1pPr>
          </a:lstStyle>
          <a:p>
            <a:pPr lvl="0"/>
            <a:r>
              <a:rPr lang="en-GB" dirty="0"/>
              <a:t>Click to edit Master text styles</a:t>
            </a:r>
          </a:p>
        </p:txBody>
      </p:sp>
      <p:pic>
        <p:nvPicPr>
          <p:cNvPr id="5" name="Picture 4">
            <a:extLst>
              <a:ext uri="{FF2B5EF4-FFF2-40B4-BE49-F238E27FC236}">
                <a16:creationId xmlns:a16="http://schemas.microsoft.com/office/drawing/2014/main" id="{927B991C-56B6-794A-8E0C-92A3133BC362}"/>
              </a:ext>
            </a:extLst>
          </p:cNvPr>
          <p:cNvPicPr>
            <a:picLocks noChangeAspect="1"/>
          </p:cNvPicPr>
          <p:nvPr userDrawn="1"/>
        </p:nvPicPr>
        <p:blipFill>
          <a:blip r:embed="rId2"/>
          <a:stretch>
            <a:fillRect/>
          </a:stretch>
        </p:blipFill>
        <p:spPr>
          <a:xfrm>
            <a:off x="7949958" y="244841"/>
            <a:ext cx="1004760" cy="1430010"/>
          </a:xfrm>
          <a:prstGeom prst="rect">
            <a:avLst/>
          </a:prstGeom>
        </p:spPr>
      </p:pic>
      <p:sp>
        <p:nvSpPr>
          <p:cNvPr id="6" name="Oval 5">
            <a:extLst>
              <a:ext uri="{FF2B5EF4-FFF2-40B4-BE49-F238E27FC236}">
                <a16:creationId xmlns:a16="http://schemas.microsoft.com/office/drawing/2014/main" id="{285CC83F-1E22-DB42-B0D8-6F5313CDF349}"/>
              </a:ext>
            </a:extLst>
          </p:cNvPr>
          <p:cNvSpPr/>
          <p:nvPr userDrawn="1"/>
        </p:nvSpPr>
        <p:spPr>
          <a:xfrm>
            <a:off x="8288215" y="1206134"/>
            <a:ext cx="328247" cy="3256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Slide Number Placeholder 5">
            <a:extLst>
              <a:ext uri="{FF2B5EF4-FFF2-40B4-BE49-F238E27FC236}">
                <a16:creationId xmlns:a16="http://schemas.microsoft.com/office/drawing/2014/main" id="{28F4DE66-1794-564A-B673-EE6A426FE82C}"/>
              </a:ext>
            </a:extLst>
          </p:cNvPr>
          <p:cNvSpPr>
            <a:spLocks noGrp="1"/>
          </p:cNvSpPr>
          <p:nvPr>
            <p:ph type="sldNum" sz="quarter" idx="4"/>
          </p:nvPr>
        </p:nvSpPr>
        <p:spPr>
          <a:xfrm>
            <a:off x="8197361" y="484016"/>
            <a:ext cx="509954" cy="1047779"/>
          </a:xfrm>
          <a:prstGeom prst="rect">
            <a:avLst/>
          </a:prstGeom>
        </p:spPr>
        <p:txBody>
          <a:bodyPr vert="horz" lIns="91440" tIns="45720" rIns="91440" bIns="45720" rtlCol="0" anchor="b"/>
          <a:lstStyle>
            <a:lvl1pPr algn="ctr">
              <a:defRPr sz="1800" b="0">
                <a:ln>
                  <a:noFill/>
                </a:ln>
                <a:solidFill>
                  <a:srgbClr val="50B4C9"/>
                </a:solidFill>
                <a:latin typeface="+mj-lt"/>
              </a:defRPr>
            </a:lvl1pPr>
          </a:lstStyle>
          <a:p>
            <a:fld id="{BDED0440-CF85-4CB9-8D89-87E5AE29F424}" type="slidenum">
              <a:rPr lang="en-GB" smtClean="0"/>
              <a:pPr/>
              <a:t>‹#›</a:t>
            </a:fld>
            <a:endParaRPr lang="en-GB" dirty="0"/>
          </a:p>
        </p:txBody>
      </p:sp>
    </p:spTree>
    <p:extLst>
      <p:ext uri="{BB962C8B-B14F-4D97-AF65-F5344CB8AC3E}">
        <p14:creationId xmlns:p14="http://schemas.microsoft.com/office/powerpoint/2010/main" val="695081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B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Rectangle 4"/>
          <p:cNvSpPr>
            <a:spLocks noGrp="1" noChangeArrowheads="1"/>
          </p:cNvSpPr>
          <p:nvPr>
            <p:ph type="dt" sz="half" idx="10"/>
          </p:nvPr>
        </p:nvSpPr>
        <p:spPr/>
        <p:txBody>
          <a:bodyPr/>
          <a:lstStyle>
            <a:lvl1pPr>
              <a:defRPr/>
            </a:lvl1pPr>
          </a:lstStyle>
          <a:p>
            <a:pPr>
              <a:defRPr/>
            </a:pPr>
            <a:endParaRPr lang="nl-NL"/>
          </a:p>
        </p:txBody>
      </p:sp>
      <p:sp>
        <p:nvSpPr>
          <p:cNvPr id="5" name="Rectangle 4"/>
          <p:cNvSpPr>
            <a:spLocks noGrp="1" noChangeArrowheads="1"/>
          </p:cNvSpPr>
          <p:nvPr>
            <p:ph type="dt" sz="half" idx="11"/>
          </p:nvPr>
        </p:nvSpPr>
        <p:spPr/>
        <p:txBody>
          <a:bodyPr/>
          <a:lstStyle>
            <a:lvl1pPr>
              <a:defRPr/>
            </a:lvl1pPr>
          </a:lstStyle>
          <a:p>
            <a:pPr>
              <a:defRPr/>
            </a:pPr>
            <a:endParaRPr lang="nl-NL"/>
          </a:p>
        </p:txBody>
      </p:sp>
      <p:sp>
        <p:nvSpPr>
          <p:cNvPr id="6" name="Rectangle 5"/>
          <p:cNvSpPr>
            <a:spLocks noGrp="1" noChangeArrowheads="1"/>
          </p:cNvSpPr>
          <p:nvPr>
            <p:ph type="ftr" sz="quarter" idx="12"/>
          </p:nvPr>
        </p:nvSpPr>
        <p:spPr/>
        <p:txBody>
          <a:bodyPr/>
          <a:lstStyle>
            <a:lvl1pPr>
              <a:defRPr/>
            </a:lvl1pPr>
          </a:lstStyle>
          <a:p>
            <a:pPr>
              <a:defRPr/>
            </a:pPr>
            <a:endParaRPr lang="nl-NL"/>
          </a:p>
        </p:txBody>
      </p:sp>
      <p:sp>
        <p:nvSpPr>
          <p:cNvPr id="7" name="Rectangle 5"/>
          <p:cNvSpPr>
            <a:spLocks noGrp="1" noChangeArrowheads="1"/>
          </p:cNvSpPr>
          <p:nvPr>
            <p:ph type="ftr" sz="quarter" idx="13"/>
          </p:nvPr>
        </p:nvSpPr>
        <p:spPr/>
        <p:txBody>
          <a:bodyPr/>
          <a:lstStyle>
            <a:lvl1pPr>
              <a:defRPr/>
            </a:lvl1pPr>
          </a:lstStyle>
          <a:p>
            <a:pPr>
              <a:defRPr/>
            </a:pPr>
            <a:endParaRPr lang="nl-NL"/>
          </a:p>
        </p:txBody>
      </p:sp>
    </p:spTree>
    <p:extLst>
      <p:ext uri="{BB962C8B-B14F-4D97-AF65-F5344CB8AC3E}">
        <p14:creationId xmlns:p14="http://schemas.microsoft.com/office/powerpoint/2010/main" val="42454489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2919" y="374650"/>
            <a:ext cx="8079581" cy="124364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07492" y="1508760"/>
            <a:ext cx="8065294" cy="282463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Oval 7">
            <a:extLst>
              <a:ext uri="{FF2B5EF4-FFF2-40B4-BE49-F238E27FC236}">
                <a16:creationId xmlns:a16="http://schemas.microsoft.com/office/drawing/2014/main" id="{14648699-830C-6142-A07C-D1E17D64B9C1}"/>
              </a:ext>
            </a:extLst>
          </p:cNvPr>
          <p:cNvSpPr/>
          <p:nvPr userDrawn="1"/>
        </p:nvSpPr>
        <p:spPr>
          <a:xfrm>
            <a:off x="8288215" y="4472354"/>
            <a:ext cx="328247" cy="3256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162354441"/>
      </p:ext>
    </p:extLst>
  </p:cSld>
  <p:clrMap bg1="lt1" tx1="dk1" bg2="lt2" tx2="dk2" accent1="accent1" accent2="accent2" accent3="accent3" accent4="accent4" accent5="accent5" accent6="accent6" hlink="hlink" folHlink="folHlink"/>
  <p:sldLayoutIdLst>
    <p:sldLayoutId id="2147483981" r:id="rId1"/>
    <p:sldLayoutId id="2147483982" r:id="rId2"/>
  </p:sldLayoutIdLst>
  <p:hf hdr="0" ftr="0" dt="0"/>
  <p:txStyles>
    <p:titleStyle>
      <a:lvl1pPr algn="l" defTabSz="685800" rtl="0" eaLnBrk="1" latinLnBrk="0" hangingPunct="1">
        <a:lnSpc>
          <a:spcPct val="85000"/>
        </a:lnSpc>
        <a:spcBef>
          <a:spcPct val="0"/>
        </a:spcBef>
        <a:buNone/>
        <a:defRPr sz="4050" kern="1200" spc="-90" baseline="0">
          <a:solidFill>
            <a:schemeClr val="accent1"/>
          </a:solidFill>
          <a:latin typeface="+mj-lt"/>
          <a:ea typeface="+mj-ea"/>
          <a:cs typeface="+mj-cs"/>
        </a:defRPr>
      </a:lvl1pPr>
    </p:titleStyle>
    <p:bodyStyle>
      <a:lvl1pPr marL="68580" indent="-68580" algn="l" defTabSz="685800" rtl="0" eaLnBrk="1" latinLnBrk="0" hangingPunct="1">
        <a:lnSpc>
          <a:spcPct val="85000"/>
        </a:lnSpc>
        <a:spcBef>
          <a:spcPts val="975"/>
        </a:spcBef>
        <a:buFont typeface="Arial" pitchFamily="34" charset="0"/>
        <a:buChar char=" "/>
        <a:defRPr sz="18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E272627-D71E-A141-8DE3-F13201A62D86}"/>
              </a:ext>
            </a:extLst>
          </p:cNvPr>
          <p:cNvSpPr>
            <a:spLocks noGrp="1"/>
          </p:cNvSpPr>
          <p:nvPr>
            <p:ph type="sldNum" sz="quarter" idx="4"/>
          </p:nvPr>
        </p:nvSpPr>
        <p:spPr/>
        <p:txBody>
          <a:bodyPr/>
          <a:lstStyle/>
          <a:p>
            <a:fld id="{BDED0440-CF85-4CB9-8D89-87E5AE29F424}" type="slidenum">
              <a:rPr lang="en-GB" smtClean="0"/>
              <a:pPr/>
              <a:t>1</a:t>
            </a:fld>
            <a:endParaRPr lang="en-GB" dirty="0"/>
          </a:p>
        </p:txBody>
      </p:sp>
      <p:sp>
        <p:nvSpPr>
          <p:cNvPr id="11" name="Rectangle 10">
            <a:extLst>
              <a:ext uri="{FF2B5EF4-FFF2-40B4-BE49-F238E27FC236}">
                <a16:creationId xmlns:a16="http://schemas.microsoft.com/office/drawing/2014/main" id="{2FB1E9C9-F201-6A4A-AFCD-8CA98D36AAD3}"/>
              </a:ext>
            </a:extLst>
          </p:cNvPr>
          <p:cNvSpPr/>
          <p:nvPr/>
        </p:nvSpPr>
        <p:spPr>
          <a:xfrm>
            <a:off x="7620000" y="157982"/>
            <a:ext cx="1359877" cy="1699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itle 1"/>
          <p:cNvSpPr txBox="1">
            <a:spLocks/>
          </p:cNvSpPr>
          <p:nvPr/>
        </p:nvSpPr>
        <p:spPr>
          <a:xfrm>
            <a:off x="321058" y="246234"/>
            <a:ext cx="7830655" cy="1506179"/>
          </a:xfrm>
          <a:prstGeom prst="rect">
            <a:avLst/>
          </a:prstGeom>
        </p:spPr>
        <p:txBody>
          <a:bodyPr vert="horz" lIns="91440" tIns="45720" rIns="91440" bIns="45720" rtlCol="0" anchor="ctr">
            <a:noAutofit/>
          </a:bodyPr>
          <a:lstStyle>
            <a:lvl1pPr algn="l" defTabSz="685800" rtl="0" eaLnBrk="1" latinLnBrk="0" hangingPunct="1">
              <a:lnSpc>
                <a:spcPct val="85000"/>
              </a:lnSpc>
              <a:spcBef>
                <a:spcPct val="0"/>
              </a:spcBef>
              <a:buNone/>
              <a:defRPr sz="6000" b="1" kern="1200" spc="-90" baseline="0">
                <a:solidFill>
                  <a:schemeClr val="accent1"/>
                </a:solidFill>
                <a:latin typeface="+mj-lt"/>
                <a:ea typeface="+mj-ea"/>
                <a:cs typeface="+mj-cs"/>
              </a:defRPr>
            </a:lvl1pPr>
          </a:lstStyle>
          <a:p>
            <a:r>
              <a:rPr lang="en-GB" sz="2800" b="0" dirty="0">
                <a:solidFill>
                  <a:schemeClr val="bg1">
                    <a:lumMod val="50000"/>
                  </a:schemeClr>
                </a:solidFill>
                <a:latin typeface="Avenir Roman" panose="02000503020000020003" pitchFamily="2" charset="0"/>
                <a:ea typeface="Bodoni Ornaments" pitchFamily="2" charset="0"/>
                <a:cs typeface="Beirut" pitchFamily="2" charset="-78"/>
              </a:rPr>
              <a:t>Lecture 9 </a:t>
            </a:r>
          </a:p>
          <a:p>
            <a:r>
              <a:rPr lang="en-GB" sz="2800" b="0" dirty="0">
                <a:solidFill>
                  <a:srgbClr val="22568B"/>
                </a:solidFill>
                <a:latin typeface="Avenir Roman" panose="02000503020000020003" pitchFamily="2" charset="0"/>
                <a:ea typeface="Bodoni Ornaments" pitchFamily="2" charset="0"/>
                <a:cs typeface="Beirut" pitchFamily="2" charset="-78"/>
              </a:rPr>
              <a:t>EMOTION AND EMOTION REGULATION</a:t>
            </a:r>
          </a:p>
        </p:txBody>
      </p:sp>
      <p:sp>
        <p:nvSpPr>
          <p:cNvPr id="10" name="Rectangle 9"/>
          <p:cNvSpPr/>
          <p:nvPr/>
        </p:nvSpPr>
        <p:spPr>
          <a:xfrm>
            <a:off x="436556" y="2922445"/>
            <a:ext cx="5566667" cy="1323439"/>
          </a:xfrm>
          <a:prstGeom prst="rect">
            <a:avLst/>
          </a:prstGeom>
        </p:spPr>
        <p:txBody>
          <a:bodyPr wrap="square">
            <a:spAutoFit/>
          </a:bodyPr>
          <a:lstStyle/>
          <a:p>
            <a:r>
              <a:rPr lang="en-GB" sz="2000" dirty="0">
                <a:solidFill>
                  <a:srgbClr val="4094D1"/>
                </a:solidFill>
                <a:latin typeface="Avenir Roman" panose="02000503020000020003" pitchFamily="2" charset="0"/>
                <a:ea typeface="Apple Color Emoji" pitchFamily="2" charset="0"/>
                <a:cs typeface="Al Bayan Plain" pitchFamily="2" charset="-78"/>
              </a:rPr>
              <a:t>Svenja A. Wolf,</a:t>
            </a:r>
          </a:p>
          <a:p>
            <a:r>
              <a:rPr lang="en-GB" sz="2000" dirty="0">
                <a:solidFill>
                  <a:srgbClr val="4094D1"/>
                </a:solidFill>
                <a:latin typeface="Avenir Roman" panose="02000503020000020003" pitchFamily="2" charset="0"/>
                <a:ea typeface="Apple Color Emoji" pitchFamily="2" charset="0"/>
                <a:cs typeface="Al Bayan Plain" pitchFamily="2" charset="-78"/>
              </a:rPr>
              <a:t>Amit Goldenberg, </a:t>
            </a:r>
          </a:p>
          <a:p>
            <a:r>
              <a:rPr lang="en-GB" sz="2000" dirty="0">
                <a:solidFill>
                  <a:srgbClr val="4094D1"/>
                </a:solidFill>
                <a:latin typeface="Avenir Roman" panose="02000503020000020003" pitchFamily="2" charset="0"/>
                <a:ea typeface="Apple Color Emoji" pitchFamily="2" charset="0"/>
                <a:cs typeface="Al Bayan Plain" pitchFamily="2" charset="-78"/>
              </a:rPr>
              <a:t>&amp; </a:t>
            </a:r>
            <a:r>
              <a:rPr lang="en-GB" sz="2000" dirty="0" err="1">
                <a:solidFill>
                  <a:srgbClr val="4094D1"/>
                </a:solidFill>
                <a:latin typeface="Avenir Roman" panose="02000503020000020003" pitchFamily="2" charset="0"/>
                <a:ea typeface="Apple Color Emoji" pitchFamily="2" charset="0"/>
                <a:cs typeface="Al Bayan Plain" pitchFamily="2" charset="-78"/>
              </a:rPr>
              <a:t>Mickaël</a:t>
            </a:r>
            <a:r>
              <a:rPr lang="en-GB" sz="2000" dirty="0">
                <a:solidFill>
                  <a:srgbClr val="4094D1"/>
                </a:solidFill>
                <a:latin typeface="Avenir Roman" panose="02000503020000020003" pitchFamily="2" charset="0"/>
                <a:ea typeface="Apple Color Emoji" pitchFamily="2" charset="0"/>
                <a:cs typeface="Al Bayan Plain" pitchFamily="2" charset="-78"/>
              </a:rPr>
              <a:t> Campo</a:t>
            </a:r>
          </a:p>
          <a:p>
            <a:endParaRPr lang="en-GB" sz="2000" dirty="0">
              <a:solidFill>
                <a:srgbClr val="4094D1"/>
              </a:solidFill>
              <a:latin typeface="Avenir Roman" panose="02000503020000020003" pitchFamily="2" charset="0"/>
              <a:ea typeface="Apple Color Emoji" pitchFamily="2" charset="0"/>
              <a:cs typeface="Al Bayan Plain" pitchFamily="2" charset="-78"/>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8959" y="246743"/>
            <a:ext cx="1375270" cy="2240171"/>
          </a:xfrm>
          <a:prstGeom prst="rect">
            <a:avLst/>
          </a:prstGeom>
        </p:spPr>
      </p:pic>
      <p:pic>
        <p:nvPicPr>
          <p:cNvPr id="1028" name="Picture 4" descr="Pure emotions! | marcelfromme | Flickr">
            <a:extLst>
              <a:ext uri="{FF2B5EF4-FFF2-40B4-BE49-F238E27FC236}">
                <a16:creationId xmlns:a16="http://schemas.microsoft.com/office/drawing/2014/main" id="{CD5EEDB0-F838-4415-B353-DC943EFFC60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4875" y="1585642"/>
            <a:ext cx="2373003" cy="3557858"/>
          </a:xfrm>
          <a:prstGeom prst="rect">
            <a:avLst/>
          </a:prstGeom>
          <a:noFill/>
          <a:effectLst>
            <a:softEdge rad="2286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0472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10</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447853" y="2681325"/>
            <a:ext cx="8235593" cy="2347875"/>
          </a:xfrm>
        </p:spPr>
        <p:txBody>
          <a:bodyPr>
            <a:normAutofit/>
          </a:bodyPr>
          <a:lstStyle/>
          <a:p>
            <a:pPr marL="342900" indent="-342900">
              <a:lnSpc>
                <a:spcPct val="90000"/>
              </a:lnSpc>
              <a:buFont typeface="Arial" panose="020B0604020202020204" pitchFamily="34" charset="0"/>
              <a:buChar char="•"/>
            </a:pPr>
            <a:r>
              <a:rPr lang="nl-BE" sz="1800" b="1" dirty="0">
                <a:latin typeface="Avenir Roman"/>
              </a:rPr>
              <a:t>Links </a:t>
            </a:r>
            <a:r>
              <a:rPr lang="nl-BE" sz="1800" b="1" dirty="0" err="1">
                <a:latin typeface="Avenir Roman"/>
              </a:rPr>
              <a:t>to</a:t>
            </a:r>
            <a:r>
              <a:rPr lang="nl-BE" sz="1800" b="1" dirty="0">
                <a:latin typeface="Avenir Roman"/>
              </a:rPr>
              <a:t> </a:t>
            </a:r>
            <a:r>
              <a:rPr lang="nl-BE" sz="1800" b="1" dirty="0" err="1">
                <a:latin typeface="Avenir Roman"/>
              </a:rPr>
              <a:t>primary</a:t>
            </a:r>
            <a:r>
              <a:rPr lang="nl-BE" sz="1800" b="1" dirty="0">
                <a:latin typeface="Avenir Roman"/>
              </a:rPr>
              <a:t> </a:t>
            </a:r>
            <a:r>
              <a:rPr lang="nl-BE" sz="1800" b="1" dirty="0" err="1">
                <a:latin typeface="Avenir Roman"/>
              </a:rPr>
              <a:t>appraisal</a:t>
            </a:r>
            <a:r>
              <a:rPr lang="nl-BE" sz="1800" dirty="0">
                <a:latin typeface="Avenir Roman"/>
              </a:rPr>
              <a:t>: feeling on </a:t>
            </a:r>
            <a:r>
              <a:rPr lang="nl-BE" sz="1800" dirty="0" err="1">
                <a:latin typeface="Avenir Roman"/>
              </a:rPr>
              <a:t>behalf</a:t>
            </a:r>
            <a:r>
              <a:rPr lang="nl-BE" sz="1800" dirty="0">
                <a:latin typeface="Avenir Roman"/>
              </a:rPr>
              <a:t> of </a:t>
            </a:r>
            <a:r>
              <a:rPr lang="nl-BE" sz="1800" dirty="0" err="1">
                <a:latin typeface="Avenir Roman"/>
              </a:rPr>
              <a:t>the</a:t>
            </a:r>
            <a:r>
              <a:rPr lang="nl-BE" sz="1800" dirty="0">
                <a:latin typeface="Avenir Roman"/>
              </a:rPr>
              <a:t> </a:t>
            </a:r>
            <a:r>
              <a:rPr lang="nl-BE" sz="1800" dirty="0" err="1">
                <a:latin typeface="Avenir Roman"/>
              </a:rPr>
              <a:t>group</a:t>
            </a:r>
            <a:endParaRPr lang="nl-BE" sz="1800" dirty="0">
              <a:latin typeface="Avenir Roman"/>
            </a:endParaRPr>
          </a:p>
          <a:p>
            <a:pPr marL="342900" indent="-342900">
              <a:lnSpc>
                <a:spcPct val="90000"/>
              </a:lnSpc>
              <a:buFont typeface="Arial" panose="020B0604020202020204" pitchFamily="34" charset="0"/>
              <a:buChar char="•"/>
            </a:pPr>
            <a:r>
              <a:rPr lang="nl-BE" sz="1800" dirty="0" err="1">
                <a:latin typeface="Avenir Roman"/>
              </a:rPr>
              <a:t>Schadenfreude</a:t>
            </a:r>
            <a:r>
              <a:rPr lang="nl-BE" sz="1800" dirty="0">
                <a:latin typeface="Avenir Roman"/>
              </a:rPr>
              <a:t> (i.e., </a:t>
            </a:r>
            <a:r>
              <a:rPr lang="nl-BE" sz="1800" dirty="0" err="1">
                <a:latin typeface="Avenir Roman"/>
              </a:rPr>
              <a:t>pleasure</a:t>
            </a:r>
            <a:r>
              <a:rPr lang="nl-BE" sz="1800" dirty="0">
                <a:latin typeface="Avenir Roman"/>
              </a:rPr>
              <a:t> at </a:t>
            </a:r>
            <a:r>
              <a:rPr lang="nl-BE" sz="1800" dirty="0" err="1">
                <a:latin typeface="Avenir Roman"/>
              </a:rPr>
              <a:t>another’s</a:t>
            </a:r>
            <a:r>
              <a:rPr lang="nl-BE" sz="1800" dirty="0">
                <a:latin typeface="Avenir Roman"/>
              </a:rPr>
              <a:t> </a:t>
            </a:r>
            <a:r>
              <a:rPr lang="nl-BE" sz="1800" dirty="0" err="1">
                <a:latin typeface="Avenir Roman"/>
              </a:rPr>
              <a:t>misfortune</a:t>
            </a:r>
            <a:r>
              <a:rPr lang="nl-BE" sz="1800" dirty="0">
                <a:latin typeface="Avenir Roman"/>
              </a:rPr>
              <a:t>)</a:t>
            </a:r>
          </a:p>
          <a:p>
            <a:pPr>
              <a:lnSpc>
                <a:spcPct val="90000"/>
              </a:lnSpc>
            </a:pPr>
            <a:r>
              <a:rPr lang="nl-BE" sz="1800" dirty="0">
                <a:latin typeface="Avenir Roman"/>
              </a:rPr>
              <a:t> and </a:t>
            </a:r>
            <a:r>
              <a:rPr lang="nl-BE" sz="1800" dirty="0" err="1">
                <a:latin typeface="Avenir Roman"/>
              </a:rPr>
              <a:t>glücksschmerz</a:t>
            </a:r>
            <a:r>
              <a:rPr lang="nl-BE" sz="1800" dirty="0">
                <a:latin typeface="Avenir Roman"/>
              </a:rPr>
              <a:t> (i.e., </a:t>
            </a:r>
            <a:r>
              <a:rPr lang="nl-BE" sz="1800" dirty="0" err="1">
                <a:latin typeface="Avenir Roman"/>
              </a:rPr>
              <a:t>displeasure</a:t>
            </a:r>
            <a:r>
              <a:rPr lang="nl-BE" sz="1800" dirty="0">
                <a:latin typeface="Avenir Roman"/>
              </a:rPr>
              <a:t> at </a:t>
            </a:r>
            <a:r>
              <a:rPr lang="nl-BE" sz="1800" dirty="0" err="1">
                <a:latin typeface="Avenir Roman"/>
              </a:rPr>
              <a:t>another’s</a:t>
            </a:r>
            <a:r>
              <a:rPr lang="nl-BE" sz="1800" dirty="0">
                <a:latin typeface="Avenir Roman"/>
              </a:rPr>
              <a:t> team </a:t>
            </a:r>
            <a:r>
              <a:rPr lang="nl-BE" sz="1800" dirty="0" err="1">
                <a:latin typeface="Avenir Roman"/>
              </a:rPr>
              <a:t>good</a:t>
            </a:r>
            <a:r>
              <a:rPr lang="nl-BE" sz="1800" dirty="0">
                <a:latin typeface="Avenir Roman"/>
              </a:rPr>
              <a:t> </a:t>
            </a:r>
            <a:r>
              <a:rPr lang="nl-BE" sz="1800" dirty="0" err="1">
                <a:latin typeface="Avenir Roman"/>
              </a:rPr>
              <a:t>fortune</a:t>
            </a:r>
            <a:r>
              <a:rPr lang="nl-BE" sz="1800" dirty="0">
                <a:latin typeface="Avenir Roman"/>
              </a:rPr>
              <a:t>). </a:t>
            </a:r>
          </a:p>
          <a:p>
            <a:pPr marL="342900" indent="-342900">
              <a:lnSpc>
                <a:spcPct val="90000"/>
              </a:lnSpc>
              <a:buFont typeface="Arial" panose="020B0604020202020204" pitchFamily="34" charset="0"/>
              <a:buChar char="•"/>
            </a:pPr>
            <a:endParaRPr lang="nl-BE" sz="1800" dirty="0">
              <a:latin typeface="Avenir Roman"/>
            </a:endParaRPr>
          </a:p>
          <a:p>
            <a:pPr marL="342900" indent="-342900">
              <a:lnSpc>
                <a:spcPct val="90000"/>
              </a:lnSpc>
              <a:buFont typeface="Arial" panose="020B0604020202020204" pitchFamily="34" charset="0"/>
              <a:buChar char="•"/>
            </a:pPr>
            <a:endParaRPr lang="nl-BE" sz="1800" dirty="0">
              <a:latin typeface="Avenir Roman"/>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Roman" panose="02000503020000020003" pitchFamily="2" charset="0"/>
              </a:rPr>
              <a:t>A social identity approach to emotions and emotion regulation in sport and exercise</a:t>
            </a:r>
            <a:br>
              <a:rPr lang="en-US" b="0" dirty="0">
                <a:solidFill>
                  <a:srgbClr val="22568B"/>
                </a:solidFill>
                <a:latin typeface="Avenir Roman" panose="02000503020000020003" pitchFamily="2" charset="0"/>
              </a:rPr>
            </a:br>
            <a:endParaRPr lang="en-US" b="0" dirty="0">
              <a:solidFill>
                <a:srgbClr val="22568B"/>
              </a:solidFill>
              <a:latin typeface="Avenir Roman"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011580" y="1633492"/>
            <a:ext cx="6315495" cy="740229"/>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000" dirty="0">
                <a:solidFill>
                  <a:srgbClr val="4094D1"/>
                </a:solidFill>
                <a:latin typeface="Avenir Roman" panose="02000503020000020003" pitchFamily="2" charset="0"/>
              </a:rPr>
              <a:t>Actors’ social identity determines how and with which emotions they respond to sporting situations and events.</a:t>
            </a:r>
          </a:p>
        </p:txBody>
      </p:sp>
      <p:sp>
        <p:nvSpPr>
          <p:cNvPr id="6" name="Rounded Rectangle 5">
            <a:extLst>
              <a:ext uri="{FF2B5EF4-FFF2-40B4-BE49-F238E27FC236}">
                <a16:creationId xmlns:a16="http://schemas.microsoft.com/office/drawing/2014/main" id="{99BE6611-CA50-6F42-8219-3FB23D4E6128}"/>
              </a:ext>
            </a:extLst>
          </p:cNvPr>
          <p:cNvSpPr/>
          <p:nvPr/>
        </p:nvSpPr>
        <p:spPr>
          <a:xfrm>
            <a:off x="240324" y="1623374"/>
            <a:ext cx="691661" cy="949570"/>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1</a:t>
            </a:r>
          </a:p>
        </p:txBody>
      </p:sp>
      <p:pic>
        <p:nvPicPr>
          <p:cNvPr id="3076" name="Picture 4" descr="Switzerland fans troll Italy over World Cup exit - Football Italia">
            <a:extLst>
              <a:ext uri="{FF2B5EF4-FFF2-40B4-BE49-F238E27FC236}">
                <a16:creationId xmlns:a16="http://schemas.microsoft.com/office/drawing/2014/main" id="{1FAF0310-5308-449C-A404-28B1F21930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7075" y="2546802"/>
            <a:ext cx="1625919" cy="2032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83370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11</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447853" y="2681325"/>
            <a:ext cx="8235593" cy="2347875"/>
          </a:xfrm>
        </p:spPr>
        <p:txBody>
          <a:bodyPr>
            <a:normAutofit/>
          </a:bodyPr>
          <a:lstStyle/>
          <a:p>
            <a:pPr marL="342900" indent="-342900">
              <a:lnSpc>
                <a:spcPct val="90000"/>
              </a:lnSpc>
              <a:buFont typeface="Arial" panose="020B0604020202020204" pitchFamily="34" charset="0"/>
              <a:buChar char="•"/>
            </a:pPr>
            <a:r>
              <a:rPr lang="nl-BE" sz="1800" b="1" dirty="0">
                <a:latin typeface="Avenir Roman"/>
              </a:rPr>
              <a:t>Links </a:t>
            </a:r>
            <a:r>
              <a:rPr lang="nl-BE" sz="1800" b="1" dirty="0" err="1">
                <a:latin typeface="Avenir Roman"/>
              </a:rPr>
              <a:t>to</a:t>
            </a:r>
            <a:r>
              <a:rPr lang="nl-BE" sz="1800" b="1" dirty="0">
                <a:latin typeface="Avenir Roman"/>
              </a:rPr>
              <a:t> </a:t>
            </a:r>
            <a:r>
              <a:rPr lang="nl-BE" sz="1800" b="1" dirty="0" err="1">
                <a:latin typeface="Avenir Roman"/>
              </a:rPr>
              <a:t>secondary</a:t>
            </a:r>
            <a:r>
              <a:rPr lang="nl-BE" sz="1800" b="1" dirty="0">
                <a:latin typeface="Avenir Roman"/>
              </a:rPr>
              <a:t> </a:t>
            </a:r>
            <a:r>
              <a:rPr lang="nl-BE" sz="1800" b="1" dirty="0" err="1">
                <a:latin typeface="Avenir Roman"/>
              </a:rPr>
              <a:t>appraisal</a:t>
            </a:r>
            <a:r>
              <a:rPr lang="nl-BE" sz="1800" b="1" dirty="0">
                <a:latin typeface="Avenir Roman"/>
              </a:rPr>
              <a:t>: </a:t>
            </a:r>
            <a:r>
              <a:rPr lang="nl-BE" sz="1800" dirty="0" err="1">
                <a:latin typeface="Avenir Roman"/>
              </a:rPr>
              <a:t>being</a:t>
            </a:r>
            <a:r>
              <a:rPr lang="nl-BE" sz="1800" dirty="0">
                <a:latin typeface="Avenir Roman"/>
              </a:rPr>
              <a:t> in control and </a:t>
            </a:r>
            <a:r>
              <a:rPr lang="nl-BE" sz="1800" dirty="0" err="1">
                <a:latin typeface="Avenir Roman"/>
              </a:rPr>
              <a:t>being</a:t>
            </a:r>
            <a:r>
              <a:rPr lang="nl-BE" sz="1800" dirty="0">
                <a:latin typeface="Avenir Roman"/>
              </a:rPr>
              <a:t> </a:t>
            </a:r>
            <a:r>
              <a:rPr lang="nl-BE" sz="1800" dirty="0" err="1">
                <a:latin typeface="Avenir Roman"/>
              </a:rPr>
              <a:t>supported</a:t>
            </a:r>
            <a:r>
              <a:rPr lang="nl-BE" sz="1800" dirty="0">
                <a:latin typeface="Avenir Roman"/>
              </a:rPr>
              <a:t>.</a:t>
            </a:r>
          </a:p>
          <a:p>
            <a:pPr marL="342900" indent="-342900">
              <a:lnSpc>
                <a:spcPct val="90000"/>
              </a:lnSpc>
              <a:buFont typeface="Arial" panose="020B0604020202020204" pitchFamily="34" charset="0"/>
              <a:buChar char="•"/>
            </a:pPr>
            <a:r>
              <a:rPr lang="nl-BE" sz="1800" dirty="0" err="1">
                <a:latin typeface="Avenir Roman"/>
              </a:rPr>
              <a:t>Ingroup</a:t>
            </a:r>
            <a:r>
              <a:rPr lang="nl-BE" sz="1800" dirty="0">
                <a:latin typeface="Avenir Roman"/>
              </a:rPr>
              <a:t> affect (i.e., </a:t>
            </a:r>
            <a:r>
              <a:rPr lang="nl-BE" sz="1800" dirty="0" err="1">
                <a:latin typeface="Avenir Roman"/>
              </a:rPr>
              <a:t>pleasant</a:t>
            </a:r>
            <a:r>
              <a:rPr lang="nl-BE" sz="1800" dirty="0">
                <a:latin typeface="Avenir Roman"/>
              </a:rPr>
              <a:t> </a:t>
            </a:r>
            <a:r>
              <a:rPr lang="nl-BE" sz="1800" dirty="0" err="1">
                <a:latin typeface="Avenir Roman"/>
              </a:rPr>
              <a:t>feelings</a:t>
            </a:r>
            <a:r>
              <a:rPr lang="nl-BE" sz="1800" dirty="0">
                <a:latin typeface="Avenir Roman"/>
              </a:rPr>
              <a:t> </a:t>
            </a:r>
            <a:r>
              <a:rPr lang="nl-BE" sz="1800" dirty="0" err="1">
                <a:latin typeface="Avenir Roman"/>
              </a:rPr>
              <a:t>derived</a:t>
            </a:r>
            <a:r>
              <a:rPr lang="nl-BE" sz="1800" dirty="0">
                <a:latin typeface="Avenir Roman"/>
              </a:rPr>
              <a:t> </a:t>
            </a:r>
            <a:r>
              <a:rPr lang="nl-BE" sz="1800" dirty="0" err="1">
                <a:latin typeface="Avenir Roman"/>
              </a:rPr>
              <a:t>from</a:t>
            </a:r>
            <a:r>
              <a:rPr lang="nl-BE" sz="1800" dirty="0">
                <a:latin typeface="Avenir Roman"/>
              </a:rPr>
              <a:t> </a:t>
            </a:r>
            <a:r>
              <a:rPr lang="nl-BE" sz="1800" dirty="0" err="1">
                <a:latin typeface="Avenir Roman"/>
              </a:rPr>
              <a:t>being</a:t>
            </a:r>
            <a:r>
              <a:rPr lang="nl-BE" sz="1800" dirty="0">
                <a:latin typeface="Avenir Roman"/>
              </a:rPr>
              <a:t> </a:t>
            </a:r>
            <a:r>
              <a:rPr lang="nl-BE" sz="1800" dirty="0" err="1">
                <a:latin typeface="Avenir Roman"/>
              </a:rPr>
              <a:t>associated</a:t>
            </a:r>
            <a:r>
              <a:rPr lang="nl-BE" sz="1800" dirty="0">
                <a:latin typeface="Avenir Roman"/>
              </a:rPr>
              <a:t> </a:t>
            </a:r>
            <a:r>
              <a:rPr lang="nl-BE" sz="1800" dirty="0" err="1">
                <a:latin typeface="Avenir Roman"/>
              </a:rPr>
              <a:t>with</a:t>
            </a:r>
            <a:r>
              <a:rPr lang="nl-BE" sz="1800" dirty="0">
                <a:latin typeface="Avenir Roman"/>
              </a:rPr>
              <a:t> a </a:t>
            </a:r>
            <a:r>
              <a:rPr lang="nl-BE" sz="1800" dirty="0" err="1">
                <a:latin typeface="Avenir Roman"/>
              </a:rPr>
              <a:t>particular</a:t>
            </a:r>
            <a:r>
              <a:rPr lang="nl-BE" sz="1800" dirty="0">
                <a:latin typeface="Avenir Roman"/>
              </a:rPr>
              <a:t> </a:t>
            </a:r>
            <a:r>
              <a:rPr lang="nl-BE" sz="1800" dirty="0" err="1">
                <a:latin typeface="Avenir Roman"/>
              </a:rPr>
              <a:t>group</a:t>
            </a:r>
            <a:r>
              <a:rPr lang="nl-BE" sz="1800" dirty="0">
                <a:latin typeface="Avenir Roman"/>
              </a:rPr>
              <a:t>.</a:t>
            </a:r>
          </a:p>
          <a:p>
            <a:pPr marL="342900" indent="-342900">
              <a:lnSpc>
                <a:spcPct val="90000"/>
              </a:lnSpc>
              <a:buFont typeface="Arial" panose="020B0604020202020204" pitchFamily="34" charset="0"/>
              <a:buChar char="•"/>
            </a:pPr>
            <a:endParaRPr lang="nl-BE" sz="1800" dirty="0">
              <a:latin typeface="Avenir Roman"/>
            </a:endParaRPr>
          </a:p>
          <a:p>
            <a:pPr marL="342900" indent="-342900">
              <a:lnSpc>
                <a:spcPct val="90000"/>
              </a:lnSpc>
              <a:buFont typeface="Arial" panose="020B0604020202020204" pitchFamily="34" charset="0"/>
              <a:buChar char="•"/>
            </a:pPr>
            <a:endParaRPr lang="nl-BE" sz="1800" dirty="0">
              <a:latin typeface="Avenir Roman"/>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Roman" panose="02000503020000020003" pitchFamily="2" charset="0"/>
              </a:rPr>
              <a:t>A social identity approach to emotions and emotion regulation in sport and exercise</a:t>
            </a:r>
            <a:br>
              <a:rPr lang="en-US" b="0" dirty="0">
                <a:solidFill>
                  <a:srgbClr val="22568B"/>
                </a:solidFill>
                <a:latin typeface="Avenir Roman" panose="02000503020000020003" pitchFamily="2" charset="0"/>
              </a:rPr>
            </a:br>
            <a:endParaRPr lang="en-US" b="0" dirty="0">
              <a:solidFill>
                <a:srgbClr val="22568B"/>
              </a:solidFill>
              <a:latin typeface="Avenir Roman"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011580" y="1633492"/>
            <a:ext cx="6315495" cy="740229"/>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000" dirty="0">
                <a:solidFill>
                  <a:srgbClr val="4094D1"/>
                </a:solidFill>
                <a:latin typeface="Avenir Roman" panose="02000503020000020003" pitchFamily="2" charset="0"/>
              </a:rPr>
              <a:t>Actors’ social identity determines how and with which emotions they respond to sporting situations and events.</a:t>
            </a:r>
          </a:p>
        </p:txBody>
      </p:sp>
      <p:sp>
        <p:nvSpPr>
          <p:cNvPr id="6" name="Rounded Rectangle 5">
            <a:extLst>
              <a:ext uri="{FF2B5EF4-FFF2-40B4-BE49-F238E27FC236}">
                <a16:creationId xmlns:a16="http://schemas.microsoft.com/office/drawing/2014/main" id="{99BE6611-CA50-6F42-8219-3FB23D4E6128}"/>
              </a:ext>
            </a:extLst>
          </p:cNvPr>
          <p:cNvSpPr/>
          <p:nvPr/>
        </p:nvSpPr>
        <p:spPr>
          <a:xfrm>
            <a:off x="240324" y="1623374"/>
            <a:ext cx="691661" cy="949570"/>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1</a:t>
            </a:r>
          </a:p>
        </p:txBody>
      </p:sp>
    </p:spTree>
    <p:extLst>
      <p:ext uri="{BB962C8B-B14F-4D97-AF65-F5344CB8AC3E}">
        <p14:creationId xmlns:p14="http://schemas.microsoft.com/office/powerpoint/2010/main" val="1496654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12</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471721" y="2681325"/>
            <a:ext cx="8235593" cy="2347875"/>
          </a:xfrm>
        </p:spPr>
        <p:txBody>
          <a:bodyPr>
            <a:normAutofit/>
          </a:bodyPr>
          <a:lstStyle/>
          <a:p>
            <a:pPr marL="342900" indent="-342900">
              <a:lnSpc>
                <a:spcPct val="90000"/>
              </a:lnSpc>
              <a:buFont typeface="Arial" panose="020B0604020202020204" pitchFamily="34" charset="0"/>
              <a:buChar char="•"/>
            </a:pPr>
            <a:r>
              <a:rPr lang="nl-BE" sz="1800" dirty="0">
                <a:latin typeface="Avenir Roman"/>
              </a:rPr>
              <a:t>Group-</a:t>
            </a:r>
            <a:r>
              <a:rPr lang="nl-BE" sz="1800" dirty="0" err="1">
                <a:latin typeface="Avenir Roman"/>
              </a:rPr>
              <a:t>based</a:t>
            </a:r>
            <a:r>
              <a:rPr lang="nl-BE" sz="1800" dirty="0">
                <a:latin typeface="Avenir Roman"/>
              </a:rPr>
              <a:t> </a:t>
            </a:r>
            <a:r>
              <a:rPr lang="nl-BE" sz="1800" dirty="0" err="1">
                <a:latin typeface="Avenir Roman"/>
              </a:rPr>
              <a:t>emotions</a:t>
            </a:r>
            <a:r>
              <a:rPr lang="nl-BE" sz="1800" dirty="0">
                <a:latin typeface="Avenir Roman"/>
              </a:rPr>
              <a:t> </a:t>
            </a:r>
            <a:r>
              <a:rPr lang="nl-BE" sz="1800" dirty="0" err="1">
                <a:latin typeface="Avenir Roman"/>
              </a:rPr>
              <a:t>give</a:t>
            </a:r>
            <a:r>
              <a:rPr lang="nl-BE" sz="1800" dirty="0">
                <a:latin typeface="Avenir Roman"/>
              </a:rPr>
              <a:t> </a:t>
            </a:r>
            <a:r>
              <a:rPr lang="nl-BE" sz="1800" dirty="0" err="1">
                <a:latin typeface="Avenir Roman"/>
              </a:rPr>
              <a:t>rise</a:t>
            </a:r>
            <a:r>
              <a:rPr lang="nl-BE" sz="1800" dirty="0">
                <a:latin typeface="Avenir Roman"/>
              </a:rPr>
              <a:t> </a:t>
            </a:r>
            <a:r>
              <a:rPr lang="nl-BE" sz="1800" dirty="0" err="1">
                <a:latin typeface="Avenir Roman"/>
              </a:rPr>
              <a:t>to</a:t>
            </a:r>
            <a:r>
              <a:rPr lang="nl-BE" sz="1800" dirty="0">
                <a:latin typeface="Avenir Roman"/>
              </a:rPr>
              <a:t> </a:t>
            </a:r>
            <a:r>
              <a:rPr lang="nl-BE" sz="1800" dirty="0" err="1">
                <a:latin typeface="Avenir Roman"/>
              </a:rPr>
              <a:t>collective</a:t>
            </a:r>
            <a:r>
              <a:rPr lang="nl-BE" sz="1800" dirty="0">
                <a:latin typeface="Avenir Roman"/>
              </a:rPr>
              <a:t> </a:t>
            </a:r>
            <a:r>
              <a:rPr lang="nl-BE" sz="1800" dirty="0" err="1">
                <a:latin typeface="Avenir Roman"/>
              </a:rPr>
              <a:t>emotions</a:t>
            </a:r>
            <a:r>
              <a:rPr lang="nl-BE" sz="1800" dirty="0">
                <a:latin typeface="Avenir Roman"/>
              </a:rPr>
              <a:t>.</a:t>
            </a:r>
          </a:p>
          <a:p>
            <a:pPr marL="342900" indent="-342900">
              <a:lnSpc>
                <a:spcPct val="90000"/>
              </a:lnSpc>
              <a:buFont typeface="Arial" panose="020B0604020202020204" pitchFamily="34" charset="0"/>
              <a:buChar char="•"/>
            </a:pPr>
            <a:r>
              <a:rPr lang="nl-BE" sz="1800" dirty="0">
                <a:latin typeface="Avenir Roman"/>
              </a:rPr>
              <a:t>A shared </a:t>
            </a:r>
            <a:r>
              <a:rPr lang="nl-BE" sz="1800" dirty="0" err="1">
                <a:latin typeface="Avenir Roman"/>
              </a:rPr>
              <a:t>social</a:t>
            </a:r>
            <a:r>
              <a:rPr lang="nl-BE" sz="1800" dirty="0">
                <a:latin typeface="Avenir Roman"/>
              </a:rPr>
              <a:t> </a:t>
            </a:r>
            <a:r>
              <a:rPr lang="nl-BE" sz="1800" dirty="0" err="1">
                <a:latin typeface="Avenir Roman"/>
              </a:rPr>
              <a:t>identity</a:t>
            </a:r>
            <a:r>
              <a:rPr lang="nl-BE" sz="1800" dirty="0">
                <a:latin typeface="Avenir Roman"/>
              </a:rPr>
              <a:t> </a:t>
            </a:r>
            <a:r>
              <a:rPr lang="nl-BE" sz="1800" dirty="0" err="1">
                <a:latin typeface="Avenir Roman"/>
              </a:rPr>
              <a:t>constitutes</a:t>
            </a:r>
            <a:r>
              <a:rPr lang="nl-BE" sz="1800" dirty="0">
                <a:latin typeface="Avenir Roman"/>
              </a:rPr>
              <a:t> a basis </a:t>
            </a:r>
            <a:r>
              <a:rPr lang="nl-BE" sz="1800" dirty="0" err="1">
                <a:latin typeface="Avenir Roman"/>
              </a:rPr>
              <a:t>for</a:t>
            </a:r>
            <a:r>
              <a:rPr lang="nl-BE" sz="1800" dirty="0">
                <a:latin typeface="Avenir Roman"/>
              </a:rPr>
              <a:t> </a:t>
            </a:r>
            <a:r>
              <a:rPr lang="nl-BE" sz="1800" dirty="0" err="1">
                <a:latin typeface="Avenir Roman"/>
              </a:rPr>
              <a:t>group</a:t>
            </a:r>
            <a:r>
              <a:rPr lang="nl-BE" sz="1800" dirty="0">
                <a:latin typeface="Avenir Roman"/>
              </a:rPr>
              <a:t> </a:t>
            </a:r>
            <a:r>
              <a:rPr lang="nl-BE" sz="1800" dirty="0" err="1">
                <a:latin typeface="Avenir Roman"/>
              </a:rPr>
              <a:t>consensualisation</a:t>
            </a:r>
            <a:r>
              <a:rPr lang="nl-BE" sz="1800" dirty="0">
                <a:latin typeface="Avenir Roman"/>
              </a:rPr>
              <a:t>.</a:t>
            </a: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Roman" panose="02000503020000020003" pitchFamily="2" charset="0"/>
              </a:rPr>
              <a:t>A social identity approach to emotions and emotion regulation in sport and exercise</a:t>
            </a:r>
            <a:br>
              <a:rPr lang="en-US" b="0" dirty="0">
                <a:solidFill>
                  <a:srgbClr val="22568B"/>
                </a:solidFill>
                <a:latin typeface="Avenir Roman" panose="02000503020000020003" pitchFamily="2" charset="0"/>
              </a:rPr>
            </a:br>
            <a:endParaRPr lang="en-US" b="0" dirty="0">
              <a:solidFill>
                <a:srgbClr val="22568B"/>
              </a:solidFill>
              <a:latin typeface="Avenir Roman"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011580" y="1633492"/>
            <a:ext cx="6315495" cy="740229"/>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000" dirty="0">
                <a:solidFill>
                  <a:srgbClr val="4094D1"/>
                </a:solidFill>
                <a:latin typeface="Avenir Roman" panose="02000503020000020003" pitchFamily="2" charset="0"/>
              </a:rPr>
              <a:t>Social identity is a basis for collective emotions.</a:t>
            </a:r>
          </a:p>
        </p:txBody>
      </p:sp>
      <p:sp>
        <p:nvSpPr>
          <p:cNvPr id="6" name="Rounded Rectangle 5">
            <a:extLst>
              <a:ext uri="{FF2B5EF4-FFF2-40B4-BE49-F238E27FC236}">
                <a16:creationId xmlns:a16="http://schemas.microsoft.com/office/drawing/2014/main" id="{99BE6611-CA50-6F42-8219-3FB23D4E6128}"/>
              </a:ext>
            </a:extLst>
          </p:cNvPr>
          <p:cNvSpPr/>
          <p:nvPr/>
        </p:nvSpPr>
        <p:spPr>
          <a:xfrm>
            <a:off x="240324" y="1623374"/>
            <a:ext cx="691661" cy="949570"/>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2</a:t>
            </a:r>
          </a:p>
        </p:txBody>
      </p:sp>
    </p:spTree>
    <p:extLst>
      <p:ext uri="{BB962C8B-B14F-4D97-AF65-F5344CB8AC3E}">
        <p14:creationId xmlns:p14="http://schemas.microsoft.com/office/powerpoint/2010/main" val="26127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C53D7BA4-3ADB-4995-99DB-7572691BF9B6}"/>
              </a:ext>
            </a:extLst>
          </p:cNvPr>
          <p:cNvPicPr>
            <a:picLocks noGrp="1" noChangeAspect="1"/>
          </p:cNvPicPr>
          <p:nvPr>
            <p:ph idx="1"/>
          </p:nvPr>
        </p:nvPicPr>
        <p:blipFill>
          <a:blip r:embed="rId2"/>
          <a:stretch>
            <a:fillRect/>
          </a:stretch>
        </p:blipFill>
        <p:spPr>
          <a:xfrm>
            <a:off x="720357" y="691116"/>
            <a:ext cx="7901494" cy="3642759"/>
          </a:xfrm>
          <a:prstGeom prst="rect">
            <a:avLst/>
          </a:prstGeom>
        </p:spPr>
      </p:pic>
    </p:spTree>
    <p:extLst>
      <p:ext uri="{BB962C8B-B14F-4D97-AF65-F5344CB8AC3E}">
        <p14:creationId xmlns:p14="http://schemas.microsoft.com/office/powerpoint/2010/main" val="2887581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14</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471721" y="2681325"/>
            <a:ext cx="8235593" cy="2347875"/>
          </a:xfrm>
        </p:spPr>
        <p:txBody>
          <a:bodyPr>
            <a:normAutofit/>
          </a:bodyPr>
          <a:lstStyle/>
          <a:p>
            <a:pPr marL="342900" indent="-342900">
              <a:lnSpc>
                <a:spcPct val="90000"/>
              </a:lnSpc>
              <a:buFont typeface="Arial" panose="020B0604020202020204" pitchFamily="34" charset="0"/>
              <a:buChar char="•"/>
            </a:pPr>
            <a:r>
              <a:rPr lang="nl-BE" sz="1800" dirty="0">
                <a:latin typeface="Avenir Roman"/>
              </a:rPr>
              <a:t>A change in </a:t>
            </a:r>
            <a:r>
              <a:rPr lang="nl-BE" sz="1800" dirty="0" err="1">
                <a:latin typeface="Avenir Roman"/>
              </a:rPr>
              <a:t>self-construal</a:t>
            </a:r>
            <a:r>
              <a:rPr lang="nl-BE" sz="1800" dirty="0">
                <a:latin typeface="Avenir Roman"/>
              </a:rPr>
              <a:t> means a change in </a:t>
            </a:r>
            <a:r>
              <a:rPr lang="nl-BE" sz="1800" dirty="0" err="1">
                <a:latin typeface="Avenir Roman"/>
              </a:rPr>
              <a:t>emotion</a:t>
            </a:r>
            <a:r>
              <a:rPr lang="nl-BE" sz="1800" dirty="0">
                <a:latin typeface="Avenir Roman"/>
              </a:rPr>
              <a:t>.</a:t>
            </a:r>
          </a:p>
          <a:p>
            <a:pPr marL="342900" indent="-342900">
              <a:lnSpc>
                <a:spcPct val="90000"/>
              </a:lnSpc>
              <a:buFont typeface="Arial" panose="020B0604020202020204" pitchFamily="34" charset="0"/>
              <a:buChar char="•"/>
            </a:pPr>
            <a:r>
              <a:rPr lang="nl-BE" sz="1800" dirty="0" err="1">
                <a:latin typeface="Avenir Roman"/>
              </a:rPr>
              <a:t>Emotions</a:t>
            </a:r>
            <a:r>
              <a:rPr lang="nl-BE" sz="1800" dirty="0">
                <a:latin typeface="Avenir Roman"/>
              </a:rPr>
              <a:t> as </a:t>
            </a:r>
            <a:r>
              <a:rPr lang="nl-BE" sz="1800" dirty="0" err="1">
                <a:latin typeface="Avenir Roman"/>
              </a:rPr>
              <a:t>descriptors</a:t>
            </a:r>
            <a:r>
              <a:rPr lang="nl-BE" sz="1800" dirty="0">
                <a:latin typeface="Avenir Roman"/>
              </a:rPr>
              <a:t> of </a:t>
            </a:r>
            <a:r>
              <a:rPr lang="nl-BE" sz="1800" dirty="0" err="1">
                <a:latin typeface="Avenir Roman"/>
              </a:rPr>
              <a:t>the</a:t>
            </a:r>
            <a:r>
              <a:rPr lang="nl-BE" sz="1800" dirty="0">
                <a:latin typeface="Avenir Roman"/>
              </a:rPr>
              <a:t> </a:t>
            </a:r>
            <a:r>
              <a:rPr lang="nl-BE" sz="1800" dirty="0" err="1">
                <a:latin typeface="Avenir Roman"/>
              </a:rPr>
              <a:t>group</a:t>
            </a:r>
            <a:r>
              <a:rPr lang="nl-BE" sz="1800" dirty="0">
                <a:latin typeface="Avenir Roman"/>
              </a:rPr>
              <a:t> prototype.</a:t>
            </a:r>
          </a:p>
          <a:p>
            <a:pPr marL="342900" indent="-342900">
              <a:lnSpc>
                <a:spcPct val="90000"/>
              </a:lnSpc>
              <a:buFont typeface="Arial" panose="020B0604020202020204" pitchFamily="34" charset="0"/>
              <a:buChar char="•"/>
            </a:pPr>
            <a:r>
              <a:rPr lang="nl-BE" sz="1800" dirty="0" err="1">
                <a:latin typeface="Avenir Roman"/>
              </a:rPr>
              <a:t>Intrinsic</a:t>
            </a:r>
            <a:r>
              <a:rPr lang="nl-BE" sz="1800" dirty="0">
                <a:latin typeface="Avenir Roman"/>
              </a:rPr>
              <a:t> </a:t>
            </a:r>
            <a:r>
              <a:rPr lang="nl-BE" sz="1800" dirty="0" err="1">
                <a:latin typeface="Avenir Roman"/>
              </a:rPr>
              <a:t>emotion</a:t>
            </a:r>
            <a:r>
              <a:rPr lang="nl-BE" sz="1800" dirty="0">
                <a:latin typeface="Avenir Roman"/>
              </a:rPr>
              <a:t> </a:t>
            </a:r>
            <a:r>
              <a:rPr lang="nl-BE" sz="1800" dirty="0" err="1">
                <a:latin typeface="Avenir Roman"/>
              </a:rPr>
              <a:t>regulation</a:t>
            </a:r>
            <a:r>
              <a:rPr lang="nl-BE" sz="1800" dirty="0">
                <a:latin typeface="Avenir Roman"/>
              </a:rPr>
              <a:t> as </a:t>
            </a:r>
            <a:r>
              <a:rPr lang="nl-BE" sz="1800" dirty="0" err="1">
                <a:latin typeface="Avenir Roman"/>
              </a:rPr>
              <a:t>emotional</a:t>
            </a:r>
            <a:r>
              <a:rPr lang="nl-BE" sz="1800" dirty="0">
                <a:latin typeface="Avenir Roman"/>
              </a:rPr>
              <a:t> </a:t>
            </a:r>
            <a:r>
              <a:rPr lang="nl-BE" sz="1800" dirty="0" err="1">
                <a:latin typeface="Avenir Roman"/>
              </a:rPr>
              <a:t>conformity</a:t>
            </a:r>
            <a:r>
              <a:rPr lang="nl-BE" sz="1800" dirty="0">
                <a:latin typeface="Avenir Roman"/>
              </a:rPr>
              <a:t>.</a:t>
            </a:r>
          </a:p>
          <a:p>
            <a:pPr marL="342900" indent="-342900">
              <a:lnSpc>
                <a:spcPct val="90000"/>
              </a:lnSpc>
              <a:buFont typeface="Arial" panose="020B0604020202020204" pitchFamily="34" charset="0"/>
              <a:buChar char="•"/>
            </a:pPr>
            <a:r>
              <a:rPr lang="nl-BE" sz="1800" dirty="0" err="1">
                <a:latin typeface="Avenir Roman"/>
              </a:rPr>
              <a:t>Extrinsic</a:t>
            </a:r>
            <a:r>
              <a:rPr lang="nl-BE" sz="1800" dirty="0">
                <a:latin typeface="Avenir Roman"/>
              </a:rPr>
              <a:t> </a:t>
            </a:r>
            <a:r>
              <a:rPr lang="nl-BE" sz="1800" dirty="0" err="1">
                <a:latin typeface="Avenir Roman"/>
              </a:rPr>
              <a:t>emotion</a:t>
            </a:r>
            <a:r>
              <a:rPr lang="nl-BE" sz="1800" dirty="0">
                <a:latin typeface="Avenir Roman"/>
              </a:rPr>
              <a:t> </a:t>
            </a:r>
            <a:r>
              <a:rPr lang="nl-BE" sz="1800" dirty="0" err="1">
                <a:latin typeface="Avenir Roman"/>
              </a:rPr>
              <a:t>regulation</a:t>
            </a:r>
            <a:r>
              <a:rPr lang="nl-BE" sz="1800" dirty="0">
                <a:latin typeface="Avenir Roman"/>
              </a:rPr>
              <a:t> as a benefit </a:t>
            </a:r>
            <a:r>
              <a:rPr lang="nl-BE" sz="1800" dirty="0" err="1">
                <a:latin typeface="Avenir Roman"/>
              </a:rPr>
              <a:t>for</a:t>
            </a:r>
            <a:r>
              <a:rPr lang="nl-BE" sz="1800" dirty="0">
                <a:latin typeface="Avenir Roman"/>
              </a:rPr>
              <a:t> </a:t>
            </a:r>
            <a:r>
              <a:rPr lang="nl-BE" sz="1800" dirty="0" err="1">
                <a:latin typeface="Avenir Roman"/>
              </a:rPr>
              <a:t>the</a:t>
            </a:r>
            <a:r>
              <a:rPr lang="nl-BE" sz="1800" dirty="0">
                <a:latin typeface="Avenir Roman"/>
              </a:rPr>
              <a:t> </a:t>
            </a:r>
            <a:r>
              <a:rPr lang="nl-BE" sz="1800" dirty="0" err="1">
                <a:latin typeface="Avenir Roman"/>
              </a:rPr>
              <a:t>group</a:t>
            </a:r>
            <a:r>
              <a:rPr lang="nl-BE" sz="1800" dirty="0">
                <a:latin typeface="Avenir Roman"/>
              </a:rPr>
              <a:t>.</a:t>
            </a: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Roman" panose="02000503020000020003" pitchFamily="2" charset="0"/>
              </a:rPr>
              <a:t>A social identity approach to emotions and emotion regulation in sport and exercise</a:t>
            </a:r>
            <a:br>
              <a:rPr lang="en-US" b="0" dirty="0">
                <a:solidFill>
                  <a:srgbClr val="22568B"/>
                </a:solidFill>
                <a:latin typeface="Avenir Roman" panose="02000503020000020003" pitchFamily="2" charset="0"/>
              </a:rPr>
            </a:br>
            <a:endParaRPr lang="en-US" b="0" dirty="0">
              <a:solidFill>
                <a:srgbClr val="22568B"/>
              </a:solidFill>
              <a:latin typeface="Avenir Roman"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011580" y="1633492"/>
            <a:ext cx="6315495" cy="740229"/>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000" dirty="0">
                <a:solidFill>
                  <a:srgbClr val="4094D1"/>
                </a:solidFill>
                <a:latin typeface="Avenir Roman" panose="02000503020000020003" pitchFamily="2" charset="0"/>
              </a:rPr>
              <a:t>Social identity structures emotion regulation</a:t>
            </a:r>
          </a:p>
        </p:txBody>
      </p:sp>
      <p:sp>
        <p:nvSpPr>
          <p:cNvPr id="6" name="Rounded Rectangle 5">
            <a:extLst>
              <a:ext uri="{FF2B5EF4-FFF2-40B4-BE49-F238E27FC236}">
                <a16:creationId xmlns:a16="http://schemas.microsoft.com/office/drawing/2014/main" id="{99BE6611-CA50-6F42-8219-3FB23D4E6128}"/>
              </a:ext>
            </a:extLst>
          </p:cNvPr>
          <p:cNvSpPr/>
          <p:nvPr/>
        </p:nvSpPr>
        <p:spPr>
          <a:xfrm>
            <a:off x="240324" y="1623374"/>
            <a:ext cx="691661" cy="949570"/>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3</a:t>
            </a:r>
          </a:p>
        </p:txBody>
      </p:sp>
    </p:spTree>
    <p:extLst>
      <p:ext uri="{BB962C8B-B14F-4D97-AF65-F5344CB8AC3E}">
        <p14:creationId xmlns:p14="http://schemas.microsoft.com/office/powerpoint/2010/main" val="3288763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57C80440-BFA8-4EC1-936F-BCE6EB94C37B}"/>
              </a:ext>
            </a:extLst>
          </p:cNvPr>
          <p:cNvPicPr>
            <a:picLocks noGrp="1" noChangeAspect="1"/>
          </p:cNvPicPr>
          <p:nvPr>
            <p:ph idx="1"/>
          </p:nvPr>
        </p:nvPicPr>
        <p:blipFill>
          <a:blip r:embed="rId2"/>
          <a:stretch>
            <a:fillRect/>
          </a:stretch>
        </p:blipFill>
        <p:spPr>
          <a:xfrm>
            <a:off x="1353570" y="434597"/>
            <a:ext cx="7419457" cy="4467012"/>
          </a:xfrm>
          <a:prstGeom prst="rect">
            <a:avLst/>
          </a:prstGeom>
        </p:spPr>
      </p:pic>
    </p:spTree>
    <p:extLst>
      <p:ext uri="{BB962C8B-B14F-4D97-AF65-F5344CB8AC3E}">
        <p14:creationId xmlns:p14="http://schemas.microsoft.com/office/powerpoint/2010/main" val="626148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16</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590636" y="1200651"/>
            <a:ext cx="7057073" cy="3643086"/>
          </a:xfrm>
        </p:spPr>
        <p:txBody>
          <a:bodyPr>
            <a:normAutofit/>
          </a:bodyPr>
          <a:lstStyle/>
          <a:p>
            <a:pPr marL="342900" indent="-342900">
              <a:lnSpc>
                <a:spcPct val="90000"/>
              </a:lnSpc>
              <a:buFont typeface="Arial" panose="020B0604020202020204" pitchFamily="34" charset="0"/>
              <a:buChar char="•"/>
            </a:pPr>
            <a:r>
              <a:rPr lang="nl-BE" sz="1800" dirty="0">
                <a:latin typeface="Avenir Roman" panose="02000503020000020003"/>
              </a:rPr>
              <a:t>SIA </a:t>
            </a:r>
            <a:r>
              <a:rPr lang="nl-BE" sz="1800" dirty="0" err="1">
                <a:latin typeface="Avenir Roman" panose="02000503020000020003"/>
              </a:rPr>
              <a:t>builds</a:t>
            </a:r>
            <a:r>
              <a:rPr lang="nl-BE" sz="1800" dirty="0">
                <a:latin typeface="Avenir Roman" panose="02000503020000020003"/>
              </a:rPr>
              <a:t> </a:t>
            </a:r>
            <a:r>
              <a:rPr lang="nl-BE" sz="1800" dirty="0" err="1">
                <a:latin typeface="Avenir Roman" panose="02000503020000020003"/>
              </a:rPr>
              <a:t>upon</a:t>
            </a:r>
            <a:r>
              <a:rPr lang="nl-BE" sz="1800" dirty="0">
                <a:latin typeface="Avenir Roman" panose="02000503020000020003"/>
              </a:rPr>
              <a:t> </a:t>
            </a:r>
            <a:r>
              <a:rPr lang="nl-BE" sz="1800" dirty="0" err="1">
                <a:latin typeface="Avenir Roman" panose="02000503020000020003"/>
              </a:rPr>
              <a:t>appraisal-based</a:t>
            </a:r>
            <a:r>
              <a:rPr lang="nl-BE" sz="1800" dirty="0">
                <a:latin typeface="Avenir Roman" panose="02000503020000020003"/>
              </a:rPr>
              <a:t> </a:t>
            </a:r>
            <a:r>
              <a:rPr lang="nl-BE" sz="1800" dirty="0" err="1">
                <a:latin typeface="Avenir Roman" panose="02000503020000020003"/>
              </a:rPr>
              <a:t>theories</a:t>
            </a:r>
            <a:r>
              <a:rPr lang="nl-BE" sz="1800" dirty="0">
                <a:latin typeface="Avenir Roman" panose="02000503020000020003"/>
              </a:rPr>
              <a:t> of </a:t>
            </a:r>
            <a:r>
              <a:rPr lang="nl-BE" sz="1800" dirty="0" err="1">
                <a:latin typeface="Avenir Roman" panose="02000503020000020003"/>
              </a:rPr>
              <a:t>emotion</a:t>
            </a:r>
            <a:r>
              <a:rPr lang="nl-BE" sz="1800" dirty="0">
                <a:latin typeface="Avenir Roman" panose="02000503020000020003"/>
              </a:rPr>
              <a:t> development </a:t>
            </a:r>
            <a:r>
              <a:rPr lang="nl-BE" sz="1800" dirty="0" err="1">
                <a:latin typeface="Avenir Roman" panose="02000503020000020003"/>
              </a:rPr>
              <a:t>to</a:t>
            </a:r>
            <a:r>
              <a:rPr lang="nl-BE" sz="1800" dirty="0">
                <a:latin typeface="Avenir Roman" panose="02000503020000020003"/>
              </a:rPr>
              <a:t> </a:t>
            </a:r>
            <a:r>
              <a:rPr lang="nl-BE" sz="1800" dirty="0" err="1">
                <a:latin typeface="Avenir Roman" panose="02000503020000020003"/>
              </a:rPr>
              <a:t>explain</a:t>
            </a:r>
            <a:r>
              <a:rPr lang="nl-BE" sz="1800" dirty="0">
                <a:latin typeface="Avenir Roman" panose="02000503020000020003"/>
              </a:rPr>
              <a:t> </a:t>
            </a:r>
            <a:r>
              <a:rPr lang="nl-BE" sz="1800" dirty="0" err="1">
                <a:latin typeface="Avenir Roman" panose="02000503020000020003"/>
              </a:rPr>
              <a:t>the</a:t>
            </a:r>
            <a:r>
              <a:rPr lang="nl-BE" sz="1800" dirty="0">
                <a:latin typeface="Avenir Roman" panose="02000503020000020003"/>
              </a:rPr>
              <a:t> </a:t>
            </a:r>
            <a:r>
              <a:rPr lang="nl-BE" sz="1800" dirty="0" err="1">
                <a:latin typeface="Avenir Roman" panose="02000503020000020003"/>
              </a:rPr>
              <a:t>ubiquitously</a:t>
            </a:r>
            <a:r>
              <a:rPr lang="nl-BE" sz="1800" dirty="0">
                <a:latin typeface="Avenir Roman" panose="02000503020000020003"/>
              </a:rPr>
              <a:t> </a:t>
            </a:r>
            <a:r>
              <a:rPr lang="nl-BE" sz="1800" dirty="0" err="1">
                <a:latin typeface="Avenir Roman" panose="02000503020000020003"/>
              </a:rPr>
              <a:t>social</a:t>
            </a:r>
            <a:r>
              <a:rPr lang="nl-BE" sz="1800" dirty="0">
                <a:latin typeface="Avenir Roman" panose="02000503020000020003"/>
              </a:rPr>
              <a:t> nature of these </a:t>
            </a:r>
            <a:r>
              <a:rPr lang="nl-BE" sz="1800" dirty="0" err="1">
                <a:latin typeface="Avenir Roman" panose="02000503020000020003"/>
              </a:rPr>
              <a:t>emotions</a:t>
            </a:r>
            <a:r>
              <a:rPr lang="nl-BE" sz="1800" dirty="0">
                <a:latin typeface="Avenir Roman" panose="02000503020000020003"/>
              </a:rPr>
              <a:t>.</a:t>
            </a:r>
          </a:p>
          <a:p>
            <a:pPr marL="342900" indent="-342900">
              <a:lnSpc>
                <a:spcPct val="90000"/>
              </a:lnSpc>
              <a:buFont typeface="Arial" panose="020B0604020202020204" pitchFamily="34" charset="0"/>
              <a:buChar char="•"/>
            </a:pPr>
            <a:r>
              <a:rPr lang="nl-BE" sz="1800" dirty="0">
                <a:latin typeface="Avenir Roman" panose="02000503020000020003"/>
              </a:rPr>
              <a:t>In </a:t>
            </a:r>
            <a:r>
              <a:rPr lang="nl-BE" sz="1800" dirty="0" err="1">
                <a:latin typeface="Avenir Roman" panose="02000503020000020003"/>
              </a:rPr>
              <a:t>addition</a:t>
            </a:r>
            <a:r>
              <a:rPr lang="nl-BE" sz="1800" dirty="0">
                <a:latin typeface="Avenir Roman" panose="02000503020000020003"/>
              </a:rPr>
              <a:t>, SIA </a:t>
            </a:r>
            <a:r>
              <a:rPr lang="nl-BE" sz="1800" dirty="0" err="1">
                <a:latin typeface="Avenir Roman" panose="02000503020000020003"/>
              </a:rPr>
              <a:t>sheds</a:t>
            </a:r>
            <a:r>
              <a:rPr lang="nl-BE" sz="1800" dirty="0">
                <a:latin typeface="Avenir Roman" panose="02000503020000020003"/>
              </a:rPr>
              <a:t> </a:t>
            </a:r>
            <a:r>
              <a:rPr lang="nl-BE" sz="1800" dirty="0" err="1">
                <a:latin typeface="Avenir Roman" panose="02000503020000020003"/>
              </a:rPr>
              <a:t>lights</a:t>
            </a:r>
            <a:r>
              <a:rPr lang="nl-BE" sz="1800" dirty="0">
                <a:latin typeface="Avenir Roman" panose="02000503020000020003"/>
              </a:rPr>
              <a:t> on </a:t>
            </a:r>
            <a:r>
              <a:rPr lang="nl-BE" sz="1800" dirty="0" err="1">
                <a:latin typeface="Avenir Roman" panose="02000503020000020003"/>
              </a:rPr>
              <a:t>ways</a:t>
            </a:r>
            <a:r>
              <a:rPr lang="nl-BE" sz="1800" dirty="0">
                <a:latin typeface="Avenir Roman" panose="02000503020000020003"/>
              </a:rPr>
              <a:t> in </a:t>
            </a:r>
            <a:r>
              <a:rPr lang="nl-BE" sz="1800" dirty="0" err="1">
                <a:latin typeface="Avenir Roman" panose="02000503020000020003"/>
              </a:rPr>
              <a:t>which</a:t>
            </a:r>
            <a:r>
              <a:rPr lang="nl-BE" sz="1800" dirty="0">
                <a:latin typeface="Avenir Roman" panose="02000503020000020003"/>
              </a:rPr>
              <a:t> actors </a:t>
            </a:r>
            <a:r>
              <a:rPr lang="nl-BE" sz="1800" dirty="0" err="1">
                <a:latin typeface="Avenir Roman" panose="02000503020000020003"/>
              </a:rPr>
              <a:t>regulate</a:t>
            </a:r>
            <a:r>
              <a:rPr lang="nl-BE" sz="1800" dirty="0">
                <a:latin typeface="Avenir Roman" panose="02000503020000020003"/>
              </a:rPr>
              <a:t> </a:t>
            </a:r>
            <a:r>
              <a:rPr lang="nl-BE" sz="1800" dirty="0" err="1">
                <a:latin typeface="Avenir Roman" panose="02000503020000020003"/>
              </a:rPr>
              <a:t>their</a:t>
            </a:r>
            <a:r>
              <a:rPr lang="nl-BE" sz="1800" dirty="0">
                <a:latin typeface="Avenir Roman" panose="02000503020000020003"/>
              </a:rPr>
              <a:t> </a:t>
            </a:r>
            <a:r>
              <a:rPr lang="nl-BE" sz="1800" dirty="0" err="1">
                <a:latin typeface="Avenir Roman" panose="02000503020000020003"/>
              </a:rPr>
              <a:t>emotional</a:t>
            </a:r>
            <a:r>
              <a:rPr lang="nl-BE" sz="1800" dirty="0">
                <a:latin typeface="Avenir Roman" panose="02000503020000020003"/>
              </a:rPr>
              <a:t> responses </a:t>
            </a:r>
            <a:r>
              <a:rPr lang="nl-BE" sz="1800" dirty="0" err="1">
                <a:latin typeface="Avenir Roman" panose="02000503020000020003"/>
              </a:rPr>
              <a:t>for</a:t>
            </a:r>
            <a:r>
              <a:rPr lang="nl-BE" sz="1800" dirty="0">
                <a:latin typeface="Avenir Roman" panose="02000503020000020003"/>
              </a:rPr>
              <a:t> </a:t>
            </a:r>
            <a:r>
              <a:rPr lang="nl-BE" sz="1800" dirty="0" err="1">
                <a:latin typeface="Avenir Roman" panose="02000503020000020003"/>
              </a:rPr>
              <a:t>the</a:t>
            </a:r>
            <a:r>
              <a:rPr lang="nl-BE" sz="1800" dirty="0">
                <a:latin typeface="Avenir Roman" panose="02000503020000020003"/>
              </a:rPr>
              <a:t> benefit of </a:t>
            </a:r>
            <a:r>
              <a:rPr lang="nl-BE" sz="1800" dirty="0" err="1">
                <a:latin typeface="Avenir Roman" panose="02000503020000020003"/>
              </a:rPr>
              <a:t>either</a:t>
            </a:r>
            <a:r>
              <a:rPr lang="nl-BE" sz="1800" dirty="0">
                <a:latin typeface="Avenir Roman" panose="02000503020000020003"/>
              </a:rPr>
              <a:t> </a:t>
            </a:r>
            <a:r>
              <a:rPr lang="nl-BE" sz="1800" dirty="0" err="1">
                <a:latin typeface="Avenir Roman" panose="02000503020000020003"/>
              </a:rPr>
              <a:t>the</a:t>
            </a:r>
            <a:r>
              <a:rPr lang="nl-BE" sz="1800" dirty="0">
                <a:latin typeface="Avenir Roman" panose="02000503020000020003"/>
              </a:rPr>
              <a:t> </a:t>
            </a:r>
            <a:r>
              <a:rPr lang="nl-BE" sz="1800" dirty="0" err="1">
                <a:latin typeface="Avenir Roman" panose="02000503020000020003"/>
              </a:rPr>
              <a:t>individual</a:t>
            </a:r>
            <a:r>
              <a:rPr lang="nl-BE" sz="1800" dirty="0">
                <a:latin typeface="Avenir Roman" panose="02000503020000020003"/>
              </a:rPr>
              <a:t> or of </a:t>
            </a:r>
            <a:r>
              <a:rPr lang="nl-BE" sz="1800" dirty="0" err="1">
                <a:latin typeface="Avenir Roman" panose="02000503020000020003"/>
              </a:rPr>
              <a:t>the</a:t>
            </a:r>
            <a:r>
              <a:rPr lang="nl-BE" sz="1800" dirty="0">
                <a:latin typeface="Avenir Roman" panose="02000503020000020003"/>
              </a:rPr>
              <a:t> team. </a:t>
            </a:r>
          </a:p>
          <a:p>
            <a:pPr marL="342900" indent="-342900">
              <a:lnSpc>
                <a:spcPct val="90000"/>
              </a:lnSpc>
              <a:buFont typeface="Arial" panose="020B0604020202020204" pitchFamily="34" charset="0"/>
              <a:buChar char="•"/>
            </a:pPr>
            <a:r>
              <a:rPr lang="nl-BE" sz="1800" dirty="0" err="1">
                <a:latin typeface="Avenir Roman" panose="02000503020000020003"/>
              </a:rPr>
              <a:t>Relationship</a:t>
            </a:r>
            <a:r>
              <a:rPr lang="nl-BE" sz="1800" dirty="0">
                <a:latin typeface="Avenir Roman" panose="02000503020000020003"/>
              </a:rPr>
              <a:t> </a:t>
            </a:r>
            <a:r>
              <a:rPr lang="nl-BE" sz="1800" dirty="0" err="1">
                <a:latin typeface="Avenir Roman" panose="02000503020000020003"/>
              </a:rPr>
              <a:t>between</a:t>
            </a:r>
            <a:r>
              <a:rPr lang="nl-BE" sz="1800" dirty="0">
                <a:latin typeface="Avenir Roman" panose="02000503020000020003"/>
              </a:rPr>
              <a:t> </a:t>
            </a:r>
            <a:r>
              <a:rPr lang="nl-BE" sz="1800" dirty="0" err="1">
                <a:latin typeface="Avenir Roman" panose="02000503020000020003"/>
              </a:rPr>
              <a:t>social</a:t>
            </a:r>
            <a:r>
              <a:rPr lang="nl-BE" sz="1800" dirty="0">
                <a:latin typeface="Avenir Roman" panose="02000503020000020003"/>
              </a:rPr>
              <a:t> </a:t>
            </a:r>
            <a:r>
              <a:rPr lang="nl-BE" sz="1800" dirty="0" err="1">
                <a:latin typeface="Avenir Roman" panose="02000503020000020003"/>
              </a:rPr>
              <a:t>identity</a:t>
            </a:r>
            <a:r>
              <a:rPr lang="nl-BE" sz="1800" dirty="0">
                <a:latin typeface="Avenir Roman" panose="02000503020000020003"/>
              </a:rPr>
              <a:t> is </a:t>
            </a:r>
            <a:r>
              <a:rPr lang="nl-BE" sz="1800" dirty="0" err="1">
                <a:latin typeface="Avenir Roman" panose="02000503020000020003"/>
              </a:rPr>
              <a:t>circular</a:t>
            </a:r>
            <a:r>
              <a:rPr lang="nl-BE" sz="1800" dirty="0">
                <a:latin typeface="Avenir Roman" panose="02000503020000020003"/>
              </a:rPr>
              <a:t>, </a:t>
            </a:r>
            <a:r>
              <a:rPr lang="nl-BE" sz="1800" dirty="0" err="1">
                <a:latin typeface="Avenir Roman" panose="02000503020000020003"/>
              </a:rPr>
              <a:t>rather</a:t>
            </a:r>
            <a:r>
              <a:rPr lang="nl-BE" sz="1800" dirty="0">
                <a:latin typeface="Avenir Roman" panose="02000503020000020003"/>
              </a:rPr>
              <a:t> </a:t>
            </a:r>
            <a:r>
              <a:rPr lang="nl-BE" sz="1800" dirty="0" err="1">
                <a:latin typeface="Avenir Roman" panose="02000503020000020003"/>
              </a:rPr>
              <a:t>than</a:t>
            </a:r>
            <a:r>
              <a:rPr lang="nl-BE" sz="1800" dirty="0">
                <a:latin typeface="Avenir Roman" panose="02000503020000020003"/>
              </a:rPr>
              <a:t> </a:t>
            </a:r>
            <a:r>
              <a:rPr lang="nl-BE" sz="1800" dirty="0" err="1">
                <a:latin typeface="Avenir Roman" panose="02000503020000020003"/>
              </a:rPr>
              <a:t>linear</a:t>
            </a:r>
            <a:r>
              <a:rPr lang="nl-BE" sz="1800" dirty="0">
                <a:latin typeface="Avenir Roman" panose="02000503020000020003"/>
              </a:rPr>
              <a:t>: </a:t>
            </a:r>
            <a:r>
              <a:rPr lang="nl-BE" sz="1800" dirty="0" err="1">
                <a:latin typeface="Avenir Roman" panose="02000503020000020003"/>
              </a:rPr>
              <a:t>emotional</a:t>
            </a:r>
            <a:r>
              <a:rPr lang="nl-BE" sz="1800" dirty="0">
                <a:latin typeface="Avenir Roman" panose="02000503020000020003"/>
              </a:rPr>
              <a:t> </a:t>
            </a:r>
            <a:r>
              <a:rPr lang="nl-BE" sz="1800" dirty="0" err="1">
                <a:latin typeface="Avenir Roman" panose="02000503020000020003"/>
              </a:rPr>
              <a:t>experiences</a:t>
            </a:r>
            <a:r>
              <a:rPr lang="nl-BE" sz="1800" dirty="0">
                <a:latin typeface="Avenir Roman" panose="02000503020000020003"/>
              </a:rPr>
              <a:t> </a:t>
            </a:r>
            <a:r>
              <a:rPr lang="nl-BE" sz="1800" dirty="0" err="1">
                <a:latin typeface="Avenir Roman" panose="02000503020000020003"/>
              </a:rPr>
              <a:t>influence</a:t>
            </a:r>
            <a:r>
              <a:rPr lang="nl-BE" sz="1800" dirty="0">
                <a:latin typeface="Avenir Roman" panose="02000503020000020003"/>
              </a:rPr>
              <a:t> </a:t>
            </a:r>
            <a:r>
              <a:rPr lang="nl-BE" sz="1800" dirty="0" err="1">
                <a:latin typeface="Avenir Roman" panose="02000503020000020003"/>
              </a:rPr>
              <a:t>social</a:t>
            </a:r>
            <a:r>
              <a:rPr lang="nl-BE" sz="1800" dirty="0">
                <a:latin typeface="Avenir Roman" panose="02000503020000020003"/>
              </a:rPr>
              <a:t> </a:t>
            </a:r>
            <a:r>
              <a:rPr lang="nl-BE" sz="1800" dirty="0" err="1">
                <a:latin typeface="Avenir Roman" panose="02000503020000020003"/>
              </a:rPr>
              <a:t>identification</a:t>
            </a:r>
            <a:r>
              <a:rPr lang="nl-BE" sz="1800" dirty="0">
                <a:latin typeface="Avenir Roman" panose="02000503020000020003"/>
              </a:rPr>
              <a:t>. </a:t>
            </a:r>
          </a:p>
        </p:txBody>
      </p:sp>
      <p:sp>
        <p:nvSpPr>
          <p:cNvPr id="8" name="Title 1">
            <a:extLst>
              <a:ext uri="{FF2B5EF4-FFF2-40B4-BE49-F238E27FC236}">
                <a16:creationId xmlns:a16="http://schemas.microsoft.com/office/drawing/2014/main" id="{362AEFA4-322C-4D50-8767-6B0634F1FBA0}"/>
              </a:ext>
            </a:extLst>
          </p:cNvPr>
          <p:cNvSpPr>
            <a:spLocks noGrp="1"/>
          </p:cNvSpPr>
          <p:nvPr>
            <p:ph type="ctrTitle"/>
          </p:nvPr>
        </p:nvSpPr>
        <p:spPr>
          <a:xfrm>
            <a:off x="679938" y="340153"/>
            <a:ext cx="7772400" cy="522288"/>
          </a:xfrm>
        </p:spPr>
        <p:txBody>
          <a:bodyPr anchor="t">
            <a:noAutofit/>
          </a:bodyPr>
          <a:lstStyle>
            <a:lvl1pPr algn="l">
              <a:defRPr sz="3600" b="1"/>
            </a:lvl1pPr>
          </a:lstStyle>
          <a:p>
            <a:r>
              <a:rPr lang="en-US" sz="3200" b="0" dirty="0">
                <a:solidFill>
                  <a:srgbClr val="22568B"/>
                </a:solidFill>
                <a:latin typeface="Avenir Roman" panose="02000503020000020003"/>
              </a:rPr>
              <a:t>Conclusions</a:t>
            </a:r>
            <a:br>
              <a:rPr lang="en-US" dirty="0"/>
            </a:br>
            <a:endParaRPr lang="en-US" dirty="0"/>
          </a:p>
        </p:txBody>
      </p:sp>
      <p:pic>
        <p:nvPicPr>
          <p:cNvPr id="1026" name="Picture 2" descr="Euro 2020: 'It's coming home' - What is the meaning of England football's  most popular rhetoric and how it originated? | Football News - Hindustan  Times">
            <a:extLst>
              <a:ext uri="{FF2B5EF4-FFF2-40B4-BE49-F238E27FC236}">
                <a16:creationId xmlns:a16="http://schemas.microsoft.com/office/drawing/2014/main" id="{4B06B8DF-087E-4FB3-8A53-16EBF2FC4D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2786" y="3430953"/>
            <a:ext cx="2789845" cy="1570241"/>
          </a:xfrm>
          <a:prstGeom prst="rect">
            <a:avLst/>
          </a:prstGeom>
          <a:noFill/>
          <a:effectLst>
            <a:softEdge rad="444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2659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2</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424961" y="372131"/>
            <a:ext cx="7772400" cy="521493"/>
          </a:xfrm>
        </p:spPr>
        <p:txBody>
          <a:bodyPr anchor="t">
            <a:noAutofit/>
          </a:bodyPr>
          <a:lstStyle>
            <a:lvl1pPr algn="l">
              <a:defRPr sz="3600" b="1"/>
            </a:lvl1pPr>
          </a:lstStyle>
          <a:p>
            <a:r>
              <a:rPr lang="en-US" b="0" dirty="0">
                <a:solidFill>
                  <a:srgbClr val="22568B"/>
                </a:solidFill>
                <a:latin typeface="Avenir Roman" panose="02000503020000020003" pitchFamily="2" charset="0"/>
                <a:cs typeface="Shree Devanagari 714" panose="02000600000000000000" pitchFamily="2" charset="0"/>
              </a:rPr>
              <a:t>Background</a:t>
            </a:r>
            <a:br>
              <a:rPr lang="en-US" dirty="0">
                <a:latin typeface="Avenir Roman" panose="02000503020000020003" pitchFamily="2" charset="0"/>
              </a:rPr>
            </a:br>
            <a:endParaRPr lang="en-US" dirty="0">
              <a:latin typeface="Avenir Roman" panose="02000503020000020003" pitchFamily="2" charset="0"/>
            </a:endParaRPr>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424961" y="1052018"/>
            <a:ext cx="6437451" cy="3720834"/>
          </a:xfrm>
        </p:spPr>
        <p:txBody>
          <a:bodyPr>
            <a:normAutofit/>
          </a:bodyPr>
          <a:lstStyle/>
          <a:p>
            <a:r>
              <a:rPr lang="nl-BE" altLang="nl-BE" sz="1800" dirty="0">
                <a:solidFill>
                  <a:srgbClr val="4094D1"/>
                </a:solidFill>
                <a:latin typeface="Avenir Roman" panose="02000503020000020003" pitchFamily="2" charset="0"/>
              </a:rPr>
              <a:t>“</a:t>
            </a:r>
            <a:r>
              <a:rPr lang="nl-BE" altLang="nl-BE" sz="1800" dirty="0" err="1">
                <a:solidFill>
                  <a:srgbClr val="4094D1"/>
                </a:solidFill>
                <a:latin typeface="Avenir Roman" panose="02000503020000020003" pitchFamily="2" charset="0"/>
              </a:rPr>
              <a:t>Whether</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it</a:t>
            </a:r>
            <a:r>
              <a:rPr lang="nl-BE" altLang="nl-BE" sz="1800" dirty="0">
                <a:solidFill>
                  <a:srgbClr val="4094D1"/>
                </a:solidFill>
                <a:latin typeface="Avenir Roman" panose="02000503020000020003" pitchFamily="2" charset="0"/>
              </a:rPr>
              <a:t> is </a:t>
            </a:r>
            <a:r>
              <a:rPr lang="nl-BE" altLang="nl-BE" sz="1800" dirty="0" err="1">
                <a:solidFill>
                  <a:srgbClr val="4094D1"/>
                </a:solidFill>
                <a:latin typeface="Avenir Roman" panose="02000503020000020003" pitchFamily="2" charset="0"/>
              </a:rPr>
              <a:t>the</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excitement</a:t>
            </a:r>
            <a:r>
              <a:rPr lang="nl-BE" altLang="nl-BE" sz="1800" dirty="0">
                <a:solidFill>
                  <a:srgbClr val="4094D1"/>
                </a:solidFill>
                <a:latin typeface="Avenir Roman" panose="02000503020000020003" pitchFamily="2" charset="0"/>
              </a:rPr>
              <a:t> prior </a:t>
            </a:r>
            <a:r>
              <a:rPr lang="nl-BE" altLang="nl-BE" sz="1800" dirty="0" err="1">
                <a:solidFill>
                  <a:srgbClr val="4094D1"/>
                </a:solidFill>
                <a:latin typeface="Avenir Roman" panose="02000503020000020003" pitchFamily="2" charset="0"/>
              </a:rPr>
              <a:t>to</a:t>
            </a:r>
            <a:r>
              <a:rPr lang="nl-BE" altLang="nl-BE" sz="1800" dirty="0">
                <a:solidFill>
                  <a:srgbClr val="4094D1"/>
                </a:solidFill>
                <a:latin typeface="Avenir Roman" panose="02000503020000020003" pitchFamily="2" charset="0"/>
              </a:rPr>
              <a:t> a big game, </a:t>
            </a:r>
            <a:r>
              <a:rPr lang="nl-BE" altLang="nl-BE" sz="1800" dirty="0" err="1">
                <a:solidFill>
                  <a:srgbClr val="4094D1"/>
                </a:solidFill>
                <a:latin typeface="Avenir Roman" panose="02000503020000020003" pitchFamily="2" charset="0"/>
              </a:rPr>
              <a:t>the</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dejection</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after</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having</a:t>
            </a:r>
            <a:r>
              <a:rPr lang="nl-BE" altLang="nl-BE" sz="1800" dirty="0">
                <a:solidFill>
                  <a:srgbClr val="4094D1"/>
                </a:solidFill>
                <a:latin typeface="Avenir Roman" panose="02000503020000020003" pitchFamily="2" charset="0"/>
              </a:rPr>
              <a:t> lost a </a:t>
            </a:r>
            <a:r>
              <a:rPr lang="nl-BE" altLang="nl-BE" sz="1800" dirty="0" err="1">
                <a:solidFill>
                  <a:srgbClr val="4094D1"/>
                </a:solidFill>
                <a:latin typeface="Avenir Roman" panose="02000503020000020003" pitchFamily="2" charset="0"/>
              </a:rPr>
              <a:t>final</a:t>
            </a:r>
            <a:r>
              <a:rPr lang="nl-BE" altLang="nl-BE" sz="1800" dirty="0">
                <a:solidFill>
                  <a:srgbClr val="4094D1"/>
                </a:solidFill>
                <a:latin typeface="Avenir Roman" panose="02000503020000020003" pitchFamily="2" charset="0"/>
              </a:rPr>
              <a:t>, or </a:t>
            </a:r>
            <a:r>
              <a:rPr lang="nl-BE" altLang="nl-BE" sz="1800" dirty="0" err="1">
                <a:solidFill>
                  <a:srgbClr val="4094D1"/>
                </a:solidFill>
                <a:latin typeface="Avenir Roman" panose="02000503020000020003" pitchFamily="2" charset="0"/>
              </a:rPr>
              <a:t>the</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anger</a:t>
            </a:r>
            <a:r>
              <a:rPr lang="nl-BE" altLang="nl-BE" sz="1800" dirty="0">
                <a:solidFill>
                  <a:srgbClr val="4094D1"/>
                </a:solidFill>
                <a:latin typeface="Avenir Roman" panose="02000503020000020003" pitchFamily="2" charset="0"/>
              </a:rPr>
              <a:t> of </a:t>
            </a:r>
            <a:r>
              <a:rPr lang="nl-BE" altLang="nl-BE" sz="1800" dirty="0" err="1">
                <a:solidFill>
                  <a:srgbClr val="4094D1"/>
                </a:solidFill>
                <a:latin typeface="Avenir Roman" panose="02000503020000020003" pitchFamily="2" charset="0"/>
              </a:rPr>
              <a:t>being</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fouled</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by</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an</a:t>
            </a:r>
            <a:r>
              <a:rPr lang="nl-BE" altLang="nl-BE" sz="1800" dirty="0">
                <a:solidFill>
                  <a:srgbClr val="4094D1"/>
                </a:solidFill>
                <a:latin typeface="Avenir Roman" panose="02000503020000020003" pitchFamily="2" charset="0"/>
              </a:rPr>
              <a:t> opponent, </a:t>
            </a:r>
            <a:r>
              <a:rPr lang="nl-BE" altLang="nl-BE" sz="1800" dirty="0" err="1">
                <a:solidFill>
                  <a:srgbClr val="4094D1"/>
                </a:solidFill>
                <a:latin typeface="Avenir Roman" panose="02000503020000020003" pitchFamily="2" charset="0"/>
              </a:rPr>
              <a:t>participation</a:t>
            </a:r>
            <a:r>
              <a:rPr lang="nl-BE" altLang="nl-BE" sz="1800" dirty="0">
                <a:solidFill>
                  <a:srgbClr val="4094D1"/>
                </a:solidFill>
                <a:latin typeface="Avenir Roman" panose="02000503020000020003" pitchFamily="2" charset="0"/>
              </a:rPr>
              <a:t> in sport and </a:t>
            </a:r>
            <a:r>
              <a:rPr lang="nl-BE" altLang="nl-BE" sz="1800" dirty="0" err="1">
                <a:solidFill>
                  <a:srgbClr val="4094D1"/>
                </a:solidFill>
                <a:latin typeface="Avenir Roman" panose="02000503020000020003" pitchFamily="2" charset="0"/>
              </a:rPr>
              <a:t>exercise</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stimulates</a:t>
            </a:r>
            <a:r>
              <a:rPr lang="nl-BE" altLang="nl-BE" sz="1800" dirty="0">
                <a:solidFill>
                  <a:srgbClr val="4094D1"/>
                </a:solidFill>
                <a:latin typeface="Avenir Roman" panose="02000503020000020003" pitchFamily="2" charset="0"/>
              </a:rPr>
              <a:t> intense and </a:t>
            </a:r>
            <a:r>
              <a:rPr lang="nl-BE" altLang="nl-BE" sz="1800" dirty="0" err="1">
                <a:solidFill>
                  <a:srgbClr val="4094D1"/>
                </a:solidFill>
                <a:latin typeface="Avenir Roman" panose="02000503020000020003" pitchFamily="2" charset="0"/>
              </a:rPr>
              <a:t>varied</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emotional</a:t>
            </a:r>
            <a:r>
              <a:rPr lang="nl-BE" altLang="nl-BE" sz="1800" dirty="0">
                <a:solidFill>
                  <a:srgbClr val="4094D1"/>
                </a:solidFill>
                <a:latin typeface="Avenir Roman" panose="02000503020000020003" pitchFamily="2" charset="0"/>
              </a:rPr>
              <a:t> responses. </a:t>
            </a:r>
            <a:r>
              <a:rPr lang="nl-BE" altLang="nl-BE" sz="1800" dirty="0" err="1">
                <a:solidFill>
                  <a:srgbClr val="4094D1"/>
                </a:solidFill>
                <a:latin typeface="Avenir Roman" panose="02000503020000020003" pitchFamily="2" charset="0"/>
              </a:rPr>
              <a:t>Moreover</a:t>
            </a:r>
            <a:r>
              <a:rPr lang="nl-BE" altLang="nl-BE" sz="1800" dirty="0">
                <a:solidFill>
                  <a:srgbClr val="4094D1"/>
                </a:solidFill>
                <a:latin typeface="Avenir Roman" panose="02000503020000020003" pitchFamily="2" charset="0"/>
              </a:rPr>
              <a:t>, these </a:t>
            </a:r>
            <a:r>
              <a:rPr lang="nl-BE" altLang="nl-BE" sz="1800" dirty="0" err="1">
                <a:solidFill>
                  <a:srgbClr val="4094D1"/>
                </a:solidFill>
                <a:latin typeface="Avenir Roman" panose="02000503020000020003" pitchFamily="2" charset="0"/>
              </a:rPr>
              <a:t>emotional</a:t>
            </a:r>
            <a:r>
              <a:rPr lang="nl-BE" altLang="nl-BE" sz="1800" dirty="0">
                <a:solidFill>
                  <a:srgbClr val="4094D1"/>
                </a:solidFill>
                <a:latin typeface="Avenir Roman" panose="02000503020000020003" pitchFamily="2" charset="0"/>
              </a:rPr>
              <a:t> responses </a:t>
            </a:r>
            <a:r>
              <a:rPr lang="nl-BE" altLang="nl-BE" sz="1800" dirty="0" err="1">
                <a:solidFill>
                  <a:srgbClr val="4094D1"/>
                </a:solidFill>
                <a:latin typeface="Avenir Roman" panose="02000503020000020003" pitchFamily="2" charset="0"/>
              </a:rPr>
              <a:t>extend</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to</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all</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concerned</a:t>
            </a:r>
            <a:r>
              <a:rPr lang="nl-BE" altLang="nl-BE" sz="1800" dirty="0">
                <a:solidFill>
                  <a:srgbClr val="4094D1"/>
                </a:solidFill>
                <a:latin typeface="Avenir Roman" panose="02000503020000020003" pitchFamily="2" charset="0"/>
              </a:rPr>
              <a:t> actors – </a:t>
            </a:r>
            <a:r>
              <a:rPr lang="nl-BE" altLang="nl-BE" sz="1800" dirty="0" err="1">
                <a:solidFill>
                  <a:srgbClr val="4094D1"/>
                </a:solidFill>
                <a:latin typeface="Avenir Roman" panose="02000503020000020003" pitchFamily="2" charset="0"/>
              </a:rPr>
              <a:t>not</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only</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athletes</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Uphill</a:t>
            </a:r>
            <a:r>
              <a:rPr lang="nl-BE" altLang="nl-BE" sz="1800" dirty="0">
                <a:solidFill>
                  <a:srgbClr val="4094D1"/>
                </a:solidFill>
                <a:latin typeface="Avenir Roman" panose="02000503020000020003" pitchFamily="2" charset="0"/>
              </a:rPr>
              <a:t> &amp; Jones, 2007) and coaches (Allan &amp; </a:t>
            </a:r>
            <a:r>
              <a:rPr lang="nl-BE" altLang="nl-BE" sz="1800" dirty="0">
                <a:solidFill>
                  <a:srgbClr val="4094D1"/>
                </a:solidFill>
                <a:latin typeface="Avenir Roman" panose="02000503020000020003"/>
              </a:rPr>
              <a:t>C</a:t>
            </a:r>
            <a:r>
              <a:rPr lang="nl-BE" dirty="0">
                <a:solidFill>
                  <a:srgbClr val="4094D1"/>
                </a:solidFill>
                <a:latin typeface="Avenir Roman" panose="02000503020000020003"/>
              </a:rPr>
              <a:t>ô</a:t>
            </a:r>
            <a:r>
              <a:rPr lang="nl-BE" altLang="nl-BE" sz="1800" dirty="0">
                <a:solidFill>
                  <a:srgbClr val="4094D1"/>
                </a:solidFill>
                <a:latin typeface="Avenir Roman" panose="02000503020000020003"/>
              </a:rPr>
              <a:t>té, 2016), but </a:t>
            </a:r>
            <a:r>
              <a:rPr lang="nl-BE" altLang="nl-BE" sz="1800" dirty="0" err="1">
                <a:solidFill>
                  <a:srgbClr val="4094D1"/>
                </a:solidFill>
                <a:latin typeface="Avenir Roman" panose="02000503020000020003"/>
              </a:rPr>
              <a:t>also</a:t>
            </a:r>
            <a:r>
              <a:rPr lang="nl-BE" altLang="nl-BE" sz="1800" dirty="0">
                <a:solidFill>
                  <a:srgbClr val="4094D1"/>
                </a:solidFill>
                <a:latin typeface="Avenir Roman" panose="02000503020000020003"/>
              </a:rPr>
              <a:t> spectators (</a:t>
            </a:r>
            <a:r>
              <a:rPr lang="nl-BE" altLang="nl-BE" sz="1800" dirty="0" err="1">
                <a:solidFill>
                  <a:srgbClr val="4094D1"/>
                </a:solidFill>
                <a:latin typeface="Avenir Roman" panose="02000503020000020003"/>
              </a:rPr>
              <a:t>Havard</a:t>
            </a:r>
            <a:r>
              <a:rPr lang="nl-BE" altLang="nl-BE" sz="1800" dirty="0">
                <a:solidFill>
                  <a:srgbClr val="4094D1"/>
                </a:solidFill>
                <a:latin typeface="Avenir Roman" panose="02000503020000020003"/>
              </a:rPr>
              <a:t>, 2014) and even officials (Friesen, </a:t>
            </a:r>
            <a:r>
              <a:rPr lang="nl-BE" altLang="nl-BE" sz="1800" dirty="0" err="1">
                <a:solidFill>
                  <a:srgbClr val="4094D1"/>
                </a:solidFill>
                <a:latin typeface="Avenir Roman" panose="02000503020000020003"/>
              </a:rPr>
              <a:t>Devonport</a:t>
            </a:r>
            <a:r>
              <a:rPr lang="nl-BE" altLang="nl-BE" sz="1800" dirty="0">
                <a:solidFill>
                  <a:srgbClr val="4094D1"/>
                </a:solidFill>
                <a:latin typeface="Avenir Roman" panose="02000503020000020003"/>
              </a:rPr>
              <a:t> &amp; Lane, 2017)</a:t>
            </a:r>
            <a:r>
              <a:rPr lang="nl-BE" altLang="nl-BE" sz="1800" dirty="0">
                <a:solidFill>
                  <a:srgbClr val="4094D1"/>
                </a:solidFill>
                <a:latin typeface="Avenir Roman" panose="02000503020000020003" pitchFamily="2" charset="0"/>
              </a:rPr>
              <a:t>“ </a:t>
            </a:r>
          </a:p>
          <a:p>
            <a:pPr marL="0" indent="0">
              <a:lnSpc>
                <a:spcPct val="100000"/>
              </a:lnSpc>
              <a:spcBef>
                <a:spcPts val="0"/>
              </a:spcBef>
              <a:buFontTx/>
              <a:buNone/>
            </a:pPr>
            <a:endParaRPr lang="nl-BE" altLang="nl-BE" sz="1600" dirty="0">
              <a:solidFill>
                <a:srgbClr val="4094D1"/>
              </a:solidFill>
              <a:latin typeface="Avenir Roman" panose="02000503020000020003" pitchFamily="2" charset="0"/>
            </a:endParaRPr>
          </a:p>
          <a:p>
            <a:pPr marL="0" indent="0">
              <a:lnSpc>
                <a:spcPct val="100000"/>
              </a:lnSpc>
              <a:spcBef>
                <a:spcPts val="0"/>
              </a:spcBef>
              <a:buFontTx/>
              <a:buNone/>
            </a:pPr>
            <a:r>
              <a:rPr lang="nl-BE" altLang="nl-BE" sz="1600" dirty="0">
                <a:solidFill>
                  <a:schemeClr val="bg1">
                    <a:lumMod val="50000"/>
                  </a:schemeClr>
                </a:solidFill>
                <a:latin typeface="Avenir Roman" panose="02000503020000020003" pitchFamily="2" charset="0"/>
              </a:rPr>
              <a:t>(</a:t>
            </a:r>
            <a:r>
              <a:rPr lang="nl-BE" altLang="nl-BE" sz="1600" dirty="0" err="1">
                <a:solidFill>
                  <a:schemeClr val="bg1">
                    <a:lumMod val="50000"/>
                  </a:schemeClr>
                </a:solidFill>
                <a:latin typeface="Avenir Roman" panose="02000503020000020003" pitchFamily="2" charset="0"/>
              </a:rPr>
              <a:t>Szymanski</a:t>
            </a:r>
            <a:r>
              <a:rPr lang="nl-BE" altLang="nl-BE" sz="1600" dirty="0">
                <a:solidFill>
                  <a:schemeClr val="bg1">
                    <a:lumMod val="50000"/>
                  </a:schemeClr>
                </a:solidFill>
                <a:latin typeface="Avenir Roman" panose="02000503020000020003" pitchFamily="2" charset="0"/>
              </a:rPr>
              <a:t> &amp; </a:t>
            </a:r>
            <a:r>
              <a:rPr lang="nl-BE" altLang="nl-BE" sz="1600" dirty="0" err="1">
                <a:solidFill>
                  <a:schemeClr val="bg1">
                    <a:lumMod val="50000"/>
                  </a:schemeClr>
                </a:solidFill>
                <a:latin typeface="Avenir Roman" panose="02000503020000020003" pitchFamily="2" charset="0"/>
              </a:rPr>
              <a:t>Wolfe</a:t>
            </a:r>
            <a:r>
              <a:rPr lang="nl-BE" altLang="nl-BE" sz="1600" dirty="0">
                <a:solidFill>
                  <a:schemeClr val="bg1">
                    <a:lumMod val="50000"/>
                  </a:schemeClr>
                </a:solidFill>
                <a:latin typeface="Avenir Roman" panose="02000503020000020003" pitchFamily="2" charset="0"/>
              </a:rPr>
              <a:t>, 2016, p. 27)</a:t>
            </a:r>
          </a:p>
          <a:p>
            <a:pPr marL="0" indent="0">
              <a:lnSpc>
                <a:spcPct val="100000"/>
              </a:lnSpc>
              <a:spcBef>
                <a:spcPts val="0"/>
              </a:spcBef>
              <a:buFontTx/>
              <a:buNone/>
            </a:pPr>
            <a:endParaRPr lang="nl-BE" altLang="nl-BE" sz="1600" dirty="0">
              <a:solidFill>
                <a:srgbClr val="4094D1"/>
              </a:solidFill>
              <a:latin typeface="Avenir Roman" panose="02000503020000020003" pitchFamily="2" charset="0"/>
            </a:endParaRPr>
          </a:p>
          <a:p>
            <a:pPr marL="0" indent="0">
              <a:lnSpc>
                <a:spcPct val="100000"/>
              </a:lnSpc>
              <a:spcBef>
                <a:spcPts val="0"/>
              </a:spcBef>
              <a:buFontTx/>
              <a:buNone/>
            </a:pPr>
            <a:endParaRPr lang="nl-BE" altLang="nl-BE" sz="1600" dirty="0">
              <a:solidFill>
                <a:srgbClr val="4094D1"/>
              </a:solidFill>
              <a:latin typeface="Avenir Roman" panose="02000503020000020003" pitchFamily="2" charset="0"/>
            </a:endParaRPr>
          </a:p>
          <a:p>
            <a:pPr>
              <a:lnSpc>
                <a:spcPct val="110000"/>
              </a:lnSpc>
            </a:pPr>
            <a:endParaRPr lang="nl-BE" sz="1600" dirty="0">
              <a:latin typeface="Avenir Roman" panose="02000503020000020003" pitchFamily="2" charset="0"/>
            </a:endParaRPr>
          </a:p>
        </p:txBody>
      </p:sp>
      <p:pic>
        <p:nvPicPr>
          <p:cNvPr id="2052" name="Picture 4" descr="Female Sports Fans: An Untapped Sports Marketing Demographic | Sports &amp;  Entertainment Industry | Asking Smarter Questions | Asking Smarter Questions">
            <a:extLst>
              <a:ext uri="{FF2B5EF4-FFF2-40B4-BE49-F238E27FC236}">
                <a16:creationId xmlns:a16="http://schemas.microsoft.com/office/drawing/2014/main" id="{BB52745B-BA02-4029-83B3-E3DC7F1278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5413" y="3078517"/>
            <a:ext cx="3547209" cy="1997233"/>
          </a:xfrm>
          <a:prstGeom prst="rect">
            <a:avLst/>
          </a:prstGeom>
          <a:noFill/>
          <a:effectLst>
            <a:softEdge rad="2286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2013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3</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424961" y="372131"/>
            <a:ext cx="7772400" cy="521493"/>
          </a:xfrm>
        </p:spPr>
        <p:txBody>
          <a:bodyPr anchor="t">
            <a:noAutofit/>
          </a:bodyPr>
          <a:lstStyle>
            <a:lvl1pPr algn="l">
              <a:defRPr sz="3600" b="1"/>
            </a:lvl1pPr>
          </a:lstStyle>
          <a:p>
            <a:r>
              <a:rPr lang="en-US" b="0" dirty="0">
                <a:solidFill>
                  <a:srgbClr val="22568B"/>
                </a:solidFill>
                <a:latin typeface="Avenir Roman" panose="02000503020000020003" pitchFamily="2" charset="0"/>
                <a:cs typeface="Shree Devanagari 714" panose="02000600000000000000" pitchFamily="2" charset="0"/>
              </a:rPr>
              <a:t>Background</a:t>
            </a:r>
            <a:br>
              <a:rPr lang="en-US" dirty="0">
                <a:latin typeface="Avenir Roman" panose="02000503020000020003" pitchFamily="2" charset="0"/>
              </a:rPr>
            </a:br>
            <a:endParaRPr lang="en-US" dirty="0">
              <a:latin typeface="Avenir Roman" panose="02000503020000020003" pitchFamily="2" charset="0"/>
            </a:endParaRPr>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436685" y="1218100"/>
            <a:ext cx="5626658" cy="3720834"/>
          </a:xfrm>
        </p:spPr>
        <p:txBody>
          <a:bodyPr>
            <a:normAutofit/>
          </a:bodyPr>
          <a:lstStyle/>
          <a:p>
            <a:pPr marL="0" indent="0">
              <a:lnSpc>
                <a:spcPct val="100000"/>
              </a:lnSpc>
              <a:spcBef>
                <a:spcPts val="0"/>
              </a:spcBef>
              <a:buFontTx/>
              <a:buNone/>
            </a:pPr>
            <a:endParaRPr lang="nl-BE" altLang="nl-BE" sz="1600" dirty="0">
              <a:solidFill>
                <a:srgbClr val="4094D1"/>
              </a:solidFill>
              <a:latin typeface="Avenir Roman" panose="02000503020000020003" pitchFamily="2" charset="0"/>
            </a:endParaRPr>
          </a:p>
          <a:p>
            <a:pPr marL="0" indent="0">
              <a:lnSpc>
                <a:spcPct val="100000"/>
              </a:lnSpc>
              <a:spcBef>
                <a:spcPts val="0"/>
              </a:spcBef>
              <a:buFontTx/>
              <a:buNone/>
            </a:pPr>
            <a:endParaRPr lang="nl-BE" altLang="nl-BE" sz="1600" dirty="0">
              <a:solidFill>
                <a:srgbClr val="4094D1"/>
              </a:solidFill>
              <a:latin typeface="Avenir Roman" panose="02000503020000020003" pitchFamily="2" charset="0"/>
            </a:endParaRPr>
          </a:p>
          <a:p>
            <a:pPr marL="0" indent="0">
              <a:lnSpc>
                <a:spcPct val="100000"/>
              </a:lnSpc>
              <a:spcBef>
                <a:spcPts val="0"/>
              </a:spcBef>
              <a:buFontTx/>
              <a:buNone/>
            </a:pPr>
            <a:endParaRPr lang="nl-BE" altLang="nl-BE" sz="1600" dirty="0">
              <a:solidFill>
                <a:srgbClr val="4094D1"/>
              </a:solidFill>
              <a:latin typeface="Avenir Roman" panose="02000503020000020003" pitchFamily="2" charset="0"/>
            </a:endParaRPr>
          </a:p>
          <a:p>
            <a:pPr>
              <a:lnSpc>
                <a:spcPct val="110000"/>
              </a:lnSpc>
            </a:pPr>
            <a:endParaRPr lang="nl-BE" sz="1600" dirty="0">
              <a:latin typeface="Avenir Roman" panose="02000503020000020003" pitchFamily="2" charset="0"/>
            </a:endParaRPr>
          </a:p>
        </p:txBody>
      </p:sp>
      <p:sp>
        <p:nvSpPr>
          <p:cNvPr id="8" name="Content Placeholder 2">
            <a:extLst>
              <a:ext uri="{FF2B5EF4-FFF2-40B4-BE49-F238E27FC236}">
                <a16:creationId xmlns:a16="http://schemas.microsoft.com/office/drawing/2014/main" id="{68AF17C5-4836-46DA-81D6-58CE7E079EF5}"/>
              </a:ext>
            </a:extLst>
          </p:cNvPr>
          <p:cNvSpPr txBox="1">
            <a:spLocks/>
          </p:cNvSpPr>
          <p:nvPr/>
        </p:nvSpPr>
        <p:spPr>
          <a:xfrm>
            <a:off x="519459" y="2001204"/>
            <a:ext cx="8187856" cy="3643086"/>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0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a:lstStyle>
          <a:p>
            <a:pPr marL="342900" indent="-342900" fontAlgn="auto">
              <a:lnSpc>
                <a:spcPct val="90000"/>
              </a:lnSpc>
              <a:spcAft>
                <a:spcPts val="0"/>
              </a:spcAft>
              <a:buFont typeface="Arial" pitchFamily="34" charset="0"/>
              <a:buChar char="•"/>
            </a:pPr>
            <a:r>
              <a:rPr lang="nl-BE" sz="1800" dirty="0" err="1">
                <a:latin typeface="Avenir Roman"/>
              </a:rPr>
              <a:t>Emotions</a:t>
            </a:r>
            <a:r>
              <a:rPr lang="nl-BE" sz="1800" dirty="0">
                <a:latin typeface="Avenir Roman"/>
              </a:rPr>
              <a:t> </a:t>
            </a:r>
            <a:r>
              <a:rPr lang="nl-BE" sz="1800" dirty="0" err="1">
                <a:latin typeface="Avenir Roman"/>
              </a:rPr>
              <a:t>describe</a:t>
            </a:r>
            <a:r>
              <a:rPr lang="nl-BE" sz="1800" dirty="0">
                <a:latin typeface="Avenir Roman"/>
              </a:rPr>
              <a:t> </a:t>
            </a:r>
            <a:r>
              <a:rPr lang="nl-BE" sz="1800" b="1" dirty="0">
                <a:latin typeface="Avenir Roman"/>
              </a:rPr>
              <a:t>‘</a:t>
            </a:r>
            <a:r>
              <a:rPr lang="nl-BE" sz="1800" b="1" dirty="0" err="1">
                <a:latin typeface="Avenir Roman"/>
              </a:rPr>
              <a:t>an</a:t>
            </a:r>
            <a:r>
              <a:rPr lang="nl-BE" sz="1800" b="1" dirty="0">
                <a:latin typeface="Avenir Roman"/>
              </a:rPr>
              <a:t> </a:t>
            </a:r>
            <a:r>
              <a:rPr lang="nl-BE" sz="1800" b="1" dirty="0" err="1">
                <a:latin typeface="Avenir Roman"/>
              </a:rPr>
              <a:t>organised</a:t>
            </a:r>
            <a:r>
              <a:rPr lang="nl-BE" sz="1800" b="1" dirty="0">
                <a:latin typeface="Avenir Roman"/>
              </a:rPr>
              <a:t> </a:t>
            </a:r>
            <a:r>
              <a:rPr lang="nl-BE" sz="1800" b="1" dirty="0" err="1">
                <a:latin typeface="Avenir Roman"/>
              </a:rPr>
              <a:t>psychophysiological</a:t>
            </a:r>
            <a:r>
              <a:rPr lang="nl-BE" sz="1800" b="1" dirty="0">
                <a:latin typeface="Avenir Roman"/>
              </a:rPr>
              <a:t> </a:t>
            </a:r>
            <a:r>
              <a:rPr lang="nl-BE" sz="1800" b="1" dirty="0" err="1">
                <a:latin typeface="Avenir Roman"/>
              </a:rPr>
              <a:t>reaction</a:t>
            </a:r>
            <a:r>
              <a:rPr lang="nl-BE" sz="1800" b="1" dirty="0">
                <a:latin typeface="Avenir Roman"/>
              </a:rPr>
              <a:t> </a:t>
            </a:r>
            <a:r>
              <a:rPr lang="nl-BE" sz="1800" b="1" dirty="0" err="1">
                <a:latin typeface="Avenir Roman"/>
              </a:rPr>
              <a:t>to</a:t>
            </a:r>
            <a:r>
              <a:rPr lang="nl-BE" sz="1800" b="1" dirty="0">
                <a:latin typeface="Avenir Roman"/>
              </a:rPr>
              <a:t> </a:t>
            </a:r>
            <a:r>
              <a:rPr lang="nl-BE" sz="1800" b="1" dirty="0" err="1">
                <a:latin typeface="Avenir Roman"/>
              </a:rPr>
              <a:t>ongoing</a:t>
            </a:r>
            <a:r>
              <a:rPr lang="nl-BE" sz="1800" b="1" dirty="0">
                <a:latin typeface="Avenir Roman"/>
              </a:rPr>
              <a:t> </a:t>
            </a:r>
            <a:r>
              <a:rPr lang="nl-BE" sz="1800" b="1" dirty="0" err="1">
                <a:latin typeface="Avenir Roman"/>
              </a:rPr>
              <a:t>relationships</a:t>
            </a:r>
            <a:r>
              <a:rPr lang="nl-BE" sz="1800" b="1" dirty="0">
                <a:latin typeface="Avenir Roman"/>
              </a:rPr>
              <a:t> </a:t>
            </a:r>
            <a:r>
              <a:rPr lang="nl-BE" sz="1800" b="1" dirty="0" err="1">
                <a:latin typeface="Avenir Roman"/>
              </a:rPr>
              <a:t>with</a:t>
            </a:r>
            <a:r>
              <a:rPr lang="nl-BE" sz="1800" b="1" dirty="0">
                <a:latin typeface="Avenir Roman"/>
              </a:rPr>
              <a:t> </a:t>
            </a:r>
            <a:r>
              <a:rPr lang="nl-BE" sz="1800" b="1" dirty="0" err="1">
                <a:latin typeface="Avenir Roman"/>
              </a:rPr>
              <a:t>the</a:t>
            </a:r>
            <a:r>
              <a:rPr lang="nl-BE" sz="1800" b="1" dirty="0">
                <a:latin typeface="Avenir Roman"/>
              </a:rPr>
              <a:t> environment </a:t>
            </a:r>
            <a:r>
              <a:rPr lang="nl-BE" sz="1800" b="1" dirty="0" err="1">
                <a:latin typeface="Avenir Roman"/>
              </a:rPr>
              <a:t>that</a:t>
            </a:r>
            <a:r>
              <a:rPr lang="nl-BE" sz="1800" b="1" dirty="0">
                <a:latin typeface="Avenir Roman"/>
              </a:rPr>
              <a:t> are of </a:t>
            </a:r>
            <a:r>
              <a:rPr lang="nl-BE" sz="1800" b="1" dirty="0" err="1">
                <a:latin typeface="Avenir Roman"/>
              </a:rPr>
              <a:t>relevance</a:t>
            </a:r>
            <a:r>
              <a:rPr lang="nl-BE" sz="1800" b="1" dirty="0">
                <a:latin typeface="Avenir Roman"/>
              </a:rPr>
              <a:t> </a:t>
            </a:r>
            <a:r>
              <a:rPr lang="nl-BE" sz="1800" b="1" dirty="0" err="1">
                <a:latin typeface="Avenir Roman"/>
              </a:rPr>
              <a:t>to</a:t>
            </a:r>
            <a:r>
              <a:rPr lang="nl-BE" sz="1800" b="1" dirty="0">
                <a:latin typeface="Avenir Roman"/>
              </a:rPr>
              <a:t> </a:t>
            </a:r>
            <a:r>
              <a:rPr lang="nl-BE" sz="1800" b="1" dirty="0" err="1">
                <a:latin typeface="Avenir Roman"/>
              </a:rPr>
              <a:t>individuals</a:t>
            </a:r>
            <a:r>
              <a:rPr lang="nl-BE" sz="1800" b="1" dirty="0">
                <a:latin typeface="Avenir Roman"/>
              </a:rPr>
              <a:t>’ goal </a:t>
            </a:r>
            <a:r>
              <a:rPr lang="nl-BE" sz="1800" b="1" dirty="0" err="1">
                <a:latin typeface="Avenir Roman"/>
              </a:rPr>
              <a:t>pursuit</a:t>
            </a:r>
            <a:r>
              <a:rPr lang="nl-BE" sz="1800" b="1" dirty="0">
                <a:latin typeface="Avenir Roman"/>
              </a:rPr>
              <a:t>’ </a:t>
            </a:r>
            <a:r>
              <a:rPr lang="nl-BE" sz="1800" dirty="0">
                <a:solidFill>
                  <a:schemeClr val="bg1">
                    <a:lumMod val="65000"/>
                  </a:schemeClr>
                </a:solidFill>
                <a:latin typeface="Avenir Roman"/>
              </a:rPr>
              <a:t>(Lazarus, 2000, p. 230). </a:t>
            </a:r>
          </a:p>
          <a:p>
            <a:pPr marL="342900" indent="-342900" fontAlgn="auto">
              <a:lnSpc>
                <a:spcPct val="90000"/>
              </a:lnSpc>
              <a:spcAft>
                <a:spcPts val="0"/>
              </a:spcAft>
              <a:buFont typeface="Arial" pitchFamily="34" charset="0"/>
              <a:buChar char="•"/>
            </a:pPr>
            <a:r>
              <a:rPr lang="nl-BE" sz="1800" dirty="0" err="1">
                <a:latin typeface="Avenir Roman"/>
              </a:rPr>
              <a:t>Emotions</a:t>
            </a:r>
            <a:r>
              <a:rPr lang="nl-BE" sz="1800" dirty="0">
                <a:latin typeface="Avenir Roman"/>
              </a:rPr>
              <a:t> </a:t>
            </a:r>
            <a:r>
              <a:rPr lang="nl-BE" sz="1800" dirty="0" err="1">
                <a:latin typeface="Avenir Roman"/>
              </a:rPr>
              <a:t>can</a:t>
            </a:r>
            <a:r>
              <a:rPr lang="nl-BE" sz="1800" dirty="0">
                <a:latin typeface="Avenir Roman"/>
              </a:rPr>
              <a:t> </a:t>
            </a:r>
            <a:r>
              <a:rPr lang="nl-BE" sz="1800" dirty="0" err="1">
                <a:latin typeface="Avenir Roman"/>
              </a:rPr>
              <a:t>both</a:t>
            </a:r>
            <a:r>
              <a:rPr lang="nl-BE" sz="1800" dirty="0">
                <a:latin typeface="Avenir Roman"/>
              </a:rPr>
              <a:t> </a:t>
            </a:r>
            <a:r>
              <a:rPr lang="nl-BE" sz="1800" dirty="0" err="1">
                <a:latin typeface="Avenir Roman"/>
              </a:rPr>
              <a:t>facilitate</a:t>
            </a:r>
            <a:r>
              <a:rPr lang="nl-BE" sz="1800" dirty="0">
                <a:latin typeface="Avenir Roman"/>
              </a:rPr>
              <a:t> and </a:t>
            </a:r>
            <a:r>
              <a:rPr lang="nl-BE" sz="1800" dirty="0" err="1">
                <a:latin typeface="Avenir Roman"/>
              </a:rPr>
              <a:t>harm</a:t>
            </a:r>
            <a:r>
              <a:rPr lang="nl-BE" sz="1800" dirty="0">
                <a:latin typeface="Avenir Roman"/>
              </a:rPr>
              <a:t> performance and </a:t>
            </a:r>
            <a:r>
              <a:rPr lang="nl-BE" sz="1800" dirty="0" err="1">
                <a:latin typeface="Avenir Roman"/>
              </a:rPr>
              <a:t>participation</a:t>
            </a:r>
            <a:r>
              <a:rPr lang="nl-BE" sz="1800" dirty="0">
                <a:latin typeface="Avenir Roman"/>
              </a:rPr>
              <a:t> in sport and </a:t>
            </a:r>
            <a:r>
              <a:rPr lang="nl-BE" sz="1800" dirty="0" err="1">
                <a:latin typeface="Avenir Roman"/>
              </a:rPr>
              <a:t>exercise</a:t>
            </a:r>
            <a:r>
              <a:rPr lang="nl-BE" sz="1800" dirty="0">
                <a:latin typeface="Avenir Roman"/>
              </a:rPr>
              <a:t>.</a:t>
            </a:r>
          </a:p>
        </p:txBody>
      </p:sp>
    </p:spTree>
    <p:extLst>
      <p:ext uri="{BB962C8B-B14F-4D97-AF65-F5344CB8AC3E}">
        <p14:creationId xmlns:p14="http://schemas.microsoft.com/office/powerpoint/2010/main" val="12711715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4</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685800" y="2132102"/>
            <a:ext cx="8187856" cy="3643086"/>
          </a:xfrm>
        </p:spPr>
        <p:txBody>
          <a:bodyPr>
            <a:normAutofit/>
          </a:bodyPr>
          <a:lstStyle/>
          <a:p>
            <a:pPr marL="342900" indent="-342900">
              <a:lnSpc>
                <a:spcPct val="90000"/>
              </a:lnSpc>
              <a:buFont typeface="Arial" panose="020B0604020202020204" pitchFamily="34" charset="0"/>
              <a:buChar char="•"/>
            </a:pPr>
            <a:r>
              <a:rPr lang="nl-BE" b="1" dirty="0" err="1">
                <a:latin typeface="Avenir Roman"/>
              </a:rPr>
              <a:t>Cognitive-motivational-relational</a:t>
            </a:r>
            <a:r>
              <a:rPr lang="nl-BE" b="1" dirty="0">
                <a:latin typeface="Avenir Roman"/>
              </a:rPr>
              <a:t> </a:t>
            </a:r>
            <a:r>
              <a:rPr lang="nl-BE" b="1" dirty="0" err="1">
                <a:latin typeface="Avenir Roman"/>
              </a:rPr>
              <a:t>theory</a:t>
            </a:r>
            <a:r>
              <a:rPr lang="nl-BE" dirty="0">
                <a:latin typeface="Avenir Roman"/>
              </a:rPr>
              <a:t>: </a:t>
            </a:r>
            <a:r>
              <a:rPr lang="nl-BE" dirty="0" err="1">
                <a:latin typeface="Avenir Roman"/>
              </a:rPr>
              <a:t>emotions</a:t>
            </a:r>
            <a:r>
              <a:rPr lang="nl-BE" dirty="0">
                <a:latin typeface="Avenir Roman"/>
              </a:rPr>
              <a:t> </a:t>
            </a:r>
            <a:r>
              <a:rPr lang="nl-BE" dirty="0" err="1">
                <a:latin typeface="Avenir Roman"/>
              </a:rPr>
              <a:t>result</a:t>
            </a:r>
            <a:r>
              <a:rPr lang="nl-BE" dirty="0">
                <a:latin typeface="Avenir Roman"/>
              </a:rPr>
              <a:t> </a:t>
            </a:r>
            <a:r>
              <a:rPr lang="nl-BE" dirty="0" err="1">
                <a:latin typeface="Avenir Roman"/>
              </a:rPr>
              <a:t>from</a:t>
            </a:r>
            <a:r>
              <a:rPr lang="nl-BE" dirty="0">
                <a:latin typeface="Avenir Roman"/>
              </a:rPr>
              <a:t> </a:t>
            </a:r>
            <a:r>
              <a:rPr lang="nl-BE" dirty="0" err="1">
                <a:latin typeface="Avenir Roman"/>
              </a:rPr>
              <a:t>individuals</a:t>
            </a:r>
            <a:r>
              <a:rPr lang="nl-BE" dirty="0">
                <a:latin typeface="Avenir Roman"/>
              </a:rPr>
              <a:t>’ </a:t>
            </a:r>
            <a:r>
              <a:rPr lang="nl-BE" dirty="0" err="1">
                <a:latin typeface="Avenir Roman"/>
              </a:rPr>
              <a:t>appraisals</a:t>
            </a:r>
            <a:r>
              <a:rPr lang="nl-BE" dirty="0">
                <a:latin typeface="Avenir Roman"/>
              </a:rPr>
              <a:t> of </a:t>
            </a:r>
            <a:r>
              <a:rPr lang="nl-BE" dirty="0" err="1">
                <a:latin typeface="Avenir Roman"/>
              </a:rPr>
              <a:t>the</a:t>
            </a:r>
            <a:r>
              <a:rPr lang="nl-BE" dirty="0">
                <a:latin typeface="Avenir Roman"/>
              </a:rPr>
              <a:t> </a:t>
            </a:r>
            <a:r>
              <a:rPr lang="nl-BE" dirty="0" err="1">
                <a:latin typeface="Avenir Roman"/>
              </a:rPr>
              <a:t>self</a:t>
            </a:r>
            <a:r>
              <a:rPr lang="nl-BE" dirty="0">
                <a:latin typeface="Avenir Roman"/>
              </a:rPr>
              <a:t>-relevant </a:t>
            </a:r>
            <a:r>
              <a:rPr lang="nl-BE" dirty="0" err="1">
                <a:latin typeface="Avenir Roman"/>
              </a:rPr>
              <a:t>implications</a:t>
            </a:r>
            <a:r>
              <a:rPr lang="nl-BE" dirty="0">
                <a:latin typeface="Avenir Roman"/>
              </a:rPr>
              <a:t> of </a:t>
            </a:r>
            <a:r>
              <a:rPr lang="nl-BE" dirty="0" err="1">
                <a:latin typeface="Avenir Roman"/>
              </a:rPr>
              <a:t>particular</a:t>
            </a:r>
            <a:r>
              <a:rPr lang="nl-BE" dirty="0">
                <a:latin typeface="Avenir Roman"/>
              </a:rPr>
              <a:t> events and </a:t>
            </a:r>
            <a:r>
              <a:rPr lang="nl-BE" dirty="0" err="1">
                <a:latin typeface="Avenir Roman"/>
              </a:rPr>
              <a:t>experiences</a:t>
            </a:r>
            <a:r>
              <a:rPr lang="nl-BE" dirty="0">
                <a:latin typeface="Avenir Roman"/>
              </a:rPr>
              <a:t> (</a:t>
            </a:r>
            <a:r>
              <a:rPr lang="nl-BE" dirty="0" err="1">
                <a:latin typeface="Avenir Roman"/>
              </a:rPr>
              <a:t>primary</a:t>
            </a:r>
            <a:r>
              <a:rPr lang="nl-BE" dirty="0">
                <a:latin typeface="Avenir Roman"/>
              </a:rPr>
              <a:t> and </a:t>
            </a:r>
            <a:r>
              <a:rPr lang="nl-BE" dirty="0" err="1">
                <a:latin typeface="Avenir Roman"/>
              </a:rPr>
              <a:t>secondary</a:t>
            </a:r>
            <a:r>
              <a:rPr lang="nl-BE" dirty="0">
                <a:latin typeface="Avenir Roman"/>
              </a:rPr>
              <a:t> </a:t>
            </a:r>
            <a:r>
              <a:rPr lang="nl-BE" dirty="0" err="1">
                <a:latin typeface="Avenir Roman"/>
              </a:rPr>
              <a:t>appraisals</a:t>
            </a:r>
            <a:r>
              <a:rPr lang="nl-BE" dirty="0">
                <a:latin typeface="Avenir Roman"/>
              </a:rPr>
              <a:t>).</a:t>
            </a:r>
          </a:p>
          <a:p>
            <a:pPr marL="342900" indent="-342900">
              <a:lnSpc>
                <a:spcPct val="90000"/>
              </a:lnSpc>
              <a:buFont typeface="Arial" panose="020B0604020202020204" pitchFamily="34" charset="0"/>
              <a:buChar char="•"/>
            </a:pPr>
            <a:r>
              <a:rPr lang="nl-BE" dirty="0" err="1">
                <a:latin typeface="Avenir Roman"/>
              </a:rPr>
              <a:t>Influenced</a:t>
            </a:r>
            <a:r>
              <a:rPr lang="nl-BE" dirty="0">
                <a:latin typeface="Avenir Roman"/>
              </a:rPr>
              <a:t> </a:t>
            </a:r>
            <a:r>
              <a:rPr lang="nl-BE" dirty="0" err="1">
                <a:latin typeface="Avenir Roman"/>
              </a:rPr>
              <a:t>by</a:t>
            </a:r>
            <a:r>
              <a:rPr lang="nl-BE" dirty="0">
                <a:latin typeface="Avenir Roman"/>
              </a:rPr>
              <a:t> </a:t>
            </a:r>
            <a:r>
              <a:rPr lang="nl-BE" dirty="0" err="1">
                <a:latin typeface="Avenir Roman"/>
              </a:rPr>
              <a:t>perfectionism</a:t>
            </a:r>
            <a:r>
              <a:rPr lang="nl-BE" dirty="0">
                <a:latin typeface="Avenir Roman"/>
              </a:rPr>
              <a:t>, </a:t>
            </a:r>
            <a:r>
              <a:rPr lang="nl-BE" dirty="0" err="1">
                <a:latin typeface="Avenir Roman"/>
              </a:rPr>
              <a:t>trait</a:t>
            </a:r>
            <a:r>
              <a:rPr lang="nl-BE" dirty="0">
                <a:latin typeface="Avenir Roman"/>
              </a:rPr>
              <a:t> </a:t>
            </a:r>
            <a:r>
              <a:rPr lang="nl-BE" dirty="0" err="1">
                <a:latin typeface="Avenir Roman"/>
              </a:rPr>
              <a:t>anxiety</a:t>
            </a:r>
            <a:r>
              <a:rPr lang="nl-BE" dirty="0">
                <a:latin typeface="Avenir Roman"/>
              </a:rPr>
              <a:t> and </a:t>
            </a:r>
            <a:r>
              <a:rPr lang="nl-BE" dirty="0" err="1">
                <a:latin typeface="Avenir Roman"/>
              </a:rPr>
              <a:t>mastery-avoidance</a:t>
            </a:r>
            <a:r>
              <a:rPr lang="nl-BE" dirty="0">
                <a:latin typeface="Avenir Roman"/>
              </a:rPr>
              <a:t> goals.</a:t>
            </a:r>
          </a:p>
          <a:p>
            <a:pPr marL="342900" indent="-342900">
              <a:lnSpc>
                <a:spcPct val="90000"/>
              </a:lnSpc>
              <a:buFont typeface="Arial" panose="020B0604020202020204" pitchFamily="34" charset="0"/>
              <a:buChar char="•"/>
            </a:pPr>
            <a:r>
              <a:rPr lang="nl-BE" dirty="0">
                <a:latin typeface="Avenir Roman"/>
              </a:rPr>
              <a:t>Focus on </a:t>
            </a:r>
            <a:r>
              <a:rPr lang="nl-BE" dirty="0" err="1">
                <a:latin typeface="Avenir Roman"/>
              </a:rPr>
              <a:t>traits</a:t>
            </a:r>
            <a:r>
              <a:rPr lang="nl-BE" dirty="0">
                <a:latin typeface="Avenir Roman"/>
              </a:rPr>
              <a:t> and concerns of </a:t>
            </a:r>
            <a:r>
              <a:rPr lang="nl-BE" dirty="0" err="1">
                <a:latin typeface="Avenir Roman"/>
              </a:rPr>
              <a:t>individual</a:t>
            </a:r>
            <a:r>
              <a:rPr lang="nl-BE" dirty="0">
                <a:latin typeface="Avenir Roman"/>
              </a:rPr>
              <a:t> actors (i.e., </a:t>
            </a:r>
            <a:r>
              <a:rPr lang="nl-BE" dirty="0" err="1">
                <a:latin typeface="Avenir Roman"/>
              </a:rPr>
              <a:t>the</a:t>
            </a:r>
            <a:r>
              <a:rPr lang="nl-BE" dirty="0">
                <a:latin typeface="Avenir Roman"/>
              </a:rPr>
              <a:t> personal </a:t>
            </a:r>
            <a:r>
              <a:rPr lang="nl-BE" dirty="0" err="1">
                <a:latin typeface="Avenir Roman"/>
              </a:rPr>
              <a:t>self</a:t>
            </a:r>
            <a:r>
              <a:rPr lang="nl-BE" dirty="0">
                <a:latin typeface="Avenir Roman"/>
              </a:rPr>
              <a:t>).</a:t>
            </a: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85800" y="286046"/>
            <a:ext cx="7772400" cy="522288"/>
          </a:xfrm>
        </p:spPr>
        <p:txBody>
          <a:bodyPr anchor="t">
            <a:noAutofit/>
          </a:bodyPr>
          <a:lstStyle>
            <a:lvl1pPr algn="l">
              <a:defRPr sz="3600" b="1"/>
            </a:lvl1pPr>
          </a:lstStyle>
          <a:p>
            <a:r>
              <a:rPr lang="en-US" sz="3200" b="0" dirty="0">
                <a:solidFill>
                  <a:srgbClr val="22568B"/>
                </a:solidFill>
                <a:latin typeface="Avenir Roman" panose="02000503020000020003" pitchFamily="2" charset="0"/>
              </a:rPr>
              <a:t>Current approaches to emotions and emotion regulation in sport and exercise </a:t>
            </a:r>
            <a:br>
              <a:rPr lang="en-US" b="0" dirty="0">
                <a:solidFill>
                  <a:srgbClr val="22568B"/>
                </a:solidFill>
                <a:latin typeface="Avenir Roman" panose="02000503020000020003" pitchFamily="2" charset="0"/>
              </a:rPr>
            </a:br>
            <a:endParaRPr lang="en-US" b="0" dirty="0">
              <a:solidFill>
                <a:srgbClr val="22568B"/>
              </a:solidFill>
              <a:latin typeface="Avenir Roman"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685800" y="1404118"/>
            <a:ext cx="7772400"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Roman" panose="02000503020000020003" pitchFamily="2" charset="0"/>
              </a:rPr>
              <a:t>Emotion generation </a:t>
            </a:r>
          </a:p>
        </p:txBody>
      </p:sp>
    </p:spTree>
    <p:extLst>
      <p:ext uri="{BB962C8B-B14F-4D97-AF65-F5344CB8AC3E}">
        <p14:creationId xmlns:p14="http://schemas.microsoft.com/office/powerpoint/2010/main" val="596258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5</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696132" y="1790163"/>
            <a:ext cx="8187856" cy="3643086"/>
          </a:xfrm>
        </p:spPr>
        <p:txBody>
          <a:bodyPr>
            <a:normAutofit/>
          </a:bodyPr>
          <a:lstStyle/>
          <a:p>
            <a:pPr marL="342900" indent="-342900">
              <a:lnSpc>
                <a:spcPct val="90000"/>
              </a:lnSpc>
              <a:buFont typeface="Arial" panose="020B0604020202020204" pitchFamily="34" charset="0"/>
              <a:buChar char="•"/>
            </a:pPr>
            <a:r>
              <a:rPr lang="nl-BE" dirty="0" err="1">
                <a:latin typeface="Avenir Roman"/>
              </a:rPr>
              <a:t>Recently</a:t>
            </a:r>
            <a:r>
              <a:rPr lang="nl-BE" dirty="0">
                <a:latin typeface="Avenir Roman"/>
              </a:rPr>
              <a:t> more attention </a:t>
            </a:r>
            <a:r>
              <a:rPr lang="nl-BE" dirty="0" err="1">
                <a:latin typeface="Avenir Roman"/>
              </a:rPr>
              <a:t>by</a:t>
            </a:r>
            <a:r>
              <a:rPr lang="nl-BE" dirty="0">
                <a:latin typeface="Avenir Roman"/>
              </a:rPr>
              <a:t> </a:t>
            </a:r>
            <a:r>
              <a:rPr lang="nl-BE" dirty="0" err="1">
                <a:latin typeface="Avenir Roman"/>
              </a:rPr>
              <a:t>researchers</a:t>
            </a:r>
            <a:r>
              <a:rPr lang="nl-BE" dirty="0">
                <a:latin typeface="Avenir Roman"/>
              </a:rPr>
              <a:t> on </a:t>
            </a:r>
            <a:r>
              <a:rPr lang="nl-BE" dirty="0" err="1">
                <a:latin typeface="Avenir Roman"/>
              </a:rPr>
              <a:t>social</a:t>
            </a:r>
            <a:r>
              <a:rPr lang="nl-BE" dirty="0">
                <a:latin typeface="Avenir Roman"/>
              </a:rPr>
              <a:t> </a:t>
            </a:r>
            <a:r>
              <a:rPr lang="nl-BE" dirty="0" err="1">
                <a:latin typeface="Avenir Roman"/>
              </a:rPr>
              <a:t>aspects</a:t>
            </a:r>
            <a:r>
              <a:rPr lang="nl-BE" dirty="0">
                <a:latin typeface="Avenir Roman"/>
              </a:rPr>
              <a:t> of </a:t>
            </a:r>
            <a:r>
              <a:rPr lang="nl-BE" dirty="0" err="1">
                <a:latin typeface="Avenir Roman"/>
              </a:rPr>
              <a:t>emotions</a:t>
            </a:r>
            <a:r>
              <a:rPr lang="nl-BE" dirty="0">
                <a:latin typeface="Avenir Roman"/>
              </a:rPr>
              <a:t> in sport:</a:t>
            </a:r>
          </a:p>
          <a:p>
            <a:pPr>
              <a:lnSpc>
                <a:spcPct val="90000"/>
              </a:lnSpc>
            </a:pPr>
            <a:r>
              <a:rPr lang="nl-BE" dirty="0">
                <a:latin typeface="Avenir Roman"/>
              </a:rPr>
              <a:t>1) </a:t>
            </a:r>
            <a:r>
              <a:rPr lang="nl-BE" b="1" dirty="0" err="1">
                <a:latin typeface="Avenir Roman"/>
              </a:rPr>
              <a:t>social</a:t>
            </a:r>
            <a:r>
              <a:rPr lang="nl-BE" b="1" dirty="0">
                <a:latin typeface="Avenir Roman"/>
              </a:rPr>
              <a:t> </a:t>
            </a:r>
            <a:r>
              <a:rPr lang="nl-BE" b="1" dirty="0" err="1">
                <a:latin typeface="Avenir Roman"/>
              </a:rPr>
              <a:t>emotions</a:t>
            </a:r>
            <a:r>
              <a:rPr lang="nl-BE" dirty="0">
                <a:latin typeface="Avenir Roman"/>
              </a:rPr>
              <a:t>: </a:t>
            </a:r>
            <a:r>
              <a:rPr lang="nl-BE" dirty="0" err="1">
                <a:latin typeface="Avenir Roman"/>
              </a:rPr>
              <a:t>emotions</a:t>
            </a:r>
            <a:r>
              <a:rPr lang="nl-BE" dirty="0">
                <a:latin typeface="Avenir Roman"/>
              </a:rPr>
              <a:t> </a:t>
            </a:r>
            <a:r>
              <a:rPr lang="nl-BE" dirty="0" err="1">
                <a:latin typeface="Avenir Roman"/>
              </a:rPr>
              <a:t>intended</a:t>
            </a:r>
            <a:r>
              <a:rPr lang="nl-BE" dirty="0">
                <a:latin typeface="Avenir Roman"/>
              </a:rPr>
              <a:t> </a:t>
            </a:r>
            <a:r>
              <a:rPr lang="nl-BE" dirty="0" err="1">
                <a:latin typeface="Avenir Roman"/>
              </a:rPr>
              <a:t>primarily</a:t>
            </a:r>
            <a:r>
              <a:rPr lang="nl-BE" dirty="0">
                <a:latin typeface="Avenir Roman"/>
              </a:rPr>
              <a:t> </a:t>
            </a:r>
            <a:r>
              <a:rPr lang="nl-BE" dirty="0" err="1">
                <a:latin typeface="Avenir Roman"/>
              </a:rPr>
              <a:t>to</a:t>
            </a:r>
            <a:r>
              <a:rPr lang="nl-BE" dirty="0">
                <a:latin typeface="Avenir Roman"/>
              </a:rPr>
              <a:t> serve </a:t>
            </a:r>
            <a:r>
              <a:rPr lang="nl-BE" dirty="0" err="1">
                <a:latin typeface="Avenir Roman"/>
              </a:rPr>
              <a:t>social</a:t>
            </a:r>
            <a:r>
              <a:rPr lang="nl-BE" dirty="0">
                <a:latin typeface="Avenir Roman"/>
              </a:rPr>
              <a:t> </a:t>
            </a:r>
            <a:r>
              <a:rPr lang="nl-BE" dirty="0" err="1">
                <a:latin typeface="Avenir Roman"/>
              </a:rPr>
              <a:t>functions</a:t>
            </a:r>
            <a:r>
              <a:rPr lang="nl-BE" dirty="0">
                <a:latin typeface="Avenir Roman"/>
              </a:rPr>
              <a:t> and/or </a:t>
            </a:r>
            <a:r>
              <a:rPr lang="nl-BE" dirty="0" err="1">
                <a:latin typeface="Avenir Roman"/>
              </a:rPr>
              <a:t>experienced</a:t>
            </a:r>
            <a:r>
              <a:rPr lang="nl-BE" dirty="0">
                <a:latin typeface="Avenir Roman"/>
              </a:rPr>
              <a:t> </a:t>
            </a:r>
            <a:r>
              <a:rPr lang="nl-BE" dirty="0" err="1">
                <a:latin typeface="Avenir Roman"/>
              </a:rPr>
              <a:t>exclusively</a:t>
            </a:r>
            <a:r>
              <a:rPr lang="nl-BE" dirty="0">
                <a:latin typeface="Avenir Roman"/>
              </a:rPr>
              <a:t> in response </a:t>
            </a:r>
            <a:r>
              <a:rPr lang="nl-BE" dirty="0" err="1">
                <a:latin typeface="Avenir Roman"/>
              </a:rPr>
              <a:t>to</a:t>
            </a:r>
            <a:r>
              <a:rPr lang="nl-BE" dirty="0">
                <a:latin typeface="Avenir Roman"/>
              </a:rPr>
              <a:t> </a:t>
            </a:r>
            <a:r>
              <a:rPr lang="nl-BE" dirty="0" err="1">
                <a:latin typeface="Avenir Roman"/>
              </a:rPr>
              <a:t>social</a:t>
            </a:r>
            <a:r>
              <a:rPr lang="nl-BE" dirty="0">
                <a:latin typeface="Avenir Roman"/>
              </a:rPr>
              <a:t> concerns (e.g., ice hockey goalies’ </a:t>
            </a:r>
            <a:r>
              <a:rPr lang="nl-BE" dirty="0" err="1">
                <a:latin typeface="Avenir Roman"/>
              </a:rPr>
              <a:t>shame</a:t>
            </a:r>
            <a:r>
              <a:rPr lang="nl-BE" dirty="0">
                <a:latin typeface="Avenir Roman"/>
              </a:rPr>
              <a:t> in </a:t>
            </a:r>
            <a:r>
              <a:rPr lang="nl-BE" dirty="0" err="1">
                <a:latin typeface="Avenir Roman"/>
              </a:rPr>
              <a:t>being</a:t>
            </a:r>
            <a:r>
              <a:rPr lang="nl-BE" dirty="0">
                <a:latin typeface="Avenir Roman"/>
              </a:rPr>
              <a:t> </a:t>
            </a:r>
            <a:r>
              <a:rPr lang="nl-BE" dirty="0" err="1">
                <a:latin typeface="Avenir Roman"/>
              </a:rPr>
              <a:t>substituted</a:t>
            </a:r>
            <a:r>
              <a:rPr lang="nl-BE" dirty="0">
                <a:latin typeface="Avenir Roman"/>
              </a:rPr>
              <a:t> </a:t>
            </a:r>
            <a:r>
              <a:rPr lang="nl-BE" dirty="0" err="1">
                <a:latin typeface="Avenir Roman"/>
              </a:rPr>
              <a:t>during</a:t>
            </a:r>
            <a:r>
              <a:rPr lang="nl-BE" dirty="0">
                <a:latin typeface="Avenir Roman"/>
              </a:rPr>
              <a:t> a match).</a:t>
            </a:r>
          </a:p>
          <a:p>
            <a:pPr>
              <a:lnSpc>
                <a:spcPct val="90000"/>
              </a:lnSpc>
            </a:pPr>
            <a:r>
              <a:rPr lang="nl-BE" dirty="0">
                <a:latin typeface="Avenir Roman"/>
              </a:rPr>
              <a:t>2) </a:t>
            </a:r>
            <a:r>
              <a:rPr lang="nl-BE" dirty="0" err="1">
                <a:latin typeface="Avenir Roman"/>
              </a:rPr>
              <a:t>social</a:t>
            </a:r>
            <a:r>
              <a:rPr lang="nl-BE" dirty="0">
                <a:latin typeface="Avenir Roman"/>
              </a:rPr>
              <a:t> </a:t>
            </a:r>
            <a:r>
              <a:rPr lang="nl-BE" dirty="0" err="1">
                <a:latin typeface="Avenir Roman"/>
              </a:rPr>
              <a:t>influence</a:t>
            </a:r>
            <a:r>
              <a:rPr lang="nl-BE" dirty="0">
                <a:latin typeface="Avenir Roman"/>
              </a:rPr>
              <a:t> on </a:t>
            </a:r>
            <a:r>
              <a:rPr lang="nl-BE" dirty="0" err="1">
                <a:latin typeface="Avenir Roman"/>
              </a:rPr>
              <a:t>appraisal</a:t>
            </a:r>
            <a:r>
              <a:rPr lang="nl-BE" dirty="0">
                <a:latin typeface="Avenir Roman"/>
              </a:rPr>
              <a:t> and </a:t>
            </a:r>
            <a:r>
              <a:rPr lang="nl-BE" dirty="0" err="1">
                <a:latin typeface="Avenir Roman"/>
              </a:rPr>
              <a:t>emotion</a:t>
            </a:r>
            <a:r>
              <a:rPr lang="nl-BE" dirty="0">
                <a:latin typeface="Avenir Roman"/>
              </a:rPr>
              <a:t> development (e.g., </a:t>
            </a:r>
            <a:r>
              <a:rPr lang="nl-BE" dirty="0" err="1">
                <a:latin typeface="Avenir Roman"/>
              </a:rPr>
              <a:t>presence</a:t>
            </a:r>
            <a:r>
              <a:rPr lang="nl-BE" dirty="0">
                <a:latin typeface="Avenir Roman"/>
              </a:rPr>
              <a:t> of </a:t>
            </a:r>
            <a:r>
              <a:rPr lang="nl-BE" dirty="0" err="1">
                <a:latin typeface="Avenir Roman"/>
              </a:rPr>
              <a:t>friends</a:t>
            </a:r>
            <a:r>
              <a:rPr lang="nl-BE" dirty="0">
                <a:latin typeface="Avenir Roman"/>
              </a:rPr>
              <a:t>)</a:t>
            </a:r>
          </a:p>
          <a:p>
            <a:pPr>
              <a:lnSpc>
                <a:spcPct val="90000"/>
              </a:lnSpc>
            </a:pPr>
            <a:r>
              <a:rPr lang="nl-BE" dirty="0">
                <a:latin typeface="Avenir Roman"/>
              </a:rPr>
              <a:t>3) </a:t>
            </a:r>
            <a:r>
              <a:rPr lang="nl-BE" b="1" dirty="0" err="1">
                <a:latin typeface="Avenir Roman"/>
              </a:rPr>
              <a:t>collective</a:t>
            </a:r>
            <a:r>
              <a:rPr lang="nl-BE" dirty="0">
                <a:latin typeface="Avenir Roman"/>
              </a:rPr>
              <a:t> form of </a:t>
            </a:r>
            <a:r>
              <a:rPr lang="nl-BE" dirty="0" err="1">
                <a:latin typeface="Avenir Roman"/>
              </a:rPr>
              <a:t>emotions</a:t>
            </a:r>
            <a:r>
              <a:rPr lang="nl-BE" dirty="0">
                <a:latin typeface="Avenir Roman"/>
              </a:rPr>
              <a:t>: </a:t>
            </a:r>
            <a:r>
              <a:rPr lang="nl-BE" dirty="0" err="1">
                <a:latin typeface="Avenir Roman"/>
              </a:rPr>
              <a:t>involve</a:t>
            </a:r>
            <a:r>
              <a:rPr lang="nl-BE" dirty="0">
                <a:latin typeface="Avenir Roman"/>
              </a:rPr>
              <a:t> agreement in </a:t>
            </a:r>
            <a:r>
              <a:rPr lang="nl-BE" dirty="0" err="1">
                <a:latin typeface="Avenir Roman"/>
              </a:rPr>
              <a:t>affective</a:t>
            </a:r>
            <a:r>
              <a:rPr lang="nl-BE" dirty="0">
                <a:latin typeface="Avenir Roman"/>
              </a:rPr>
              <a:t> </a:t>
            </a:r>
            <a:r>
              <a:rPr lang="nl-BE" dirty="0" err="1">
                <a:latin typeface="Avenir Roman"/>
              </a:rPr>
              <a:t>responding</a:t>
            </a:r>
            <a:r>
              <a:rPr lang="nl-BE" dirty="0">
                <a:latin typeface="Avenir Roman"/>
              </a:rPr>
              <a:t> </a:t>
            </a:r>
            <a:r>
              <a:rPr lang="nl-BE" dirty="0" err="1">
                <a:latin typeface="Avenir Roman"/>
              </a:rPr>
              <a:t>across</a:t>
            </a:r>
            <a:r>
              <a:rPr lang="nl-BE" dirty="0">
                <a:latin typeface="Avenir Roman"/>
              </a:rPr>
              <a:t> </a:t>
            </a:r>
            <a:r>
              <a:rPr lang="nl-BE" dirty="0" err="1">
                <a:latin typeface="Avenir Roman"/>
              </a:rPr>
              <a:t>individuals</a:t>
            </a:r>
            <a:r>
              <a:rPr lang="nl-BE" dirty="0">
                <a:latin typeface="Avenir Roman"/>
              </a:rPr>
              <a:t> </a:t>
            </a:r>
            <a:r>
              <a:rPr lang="nl-BE" dirty="0" err="1">
                <a:latin typeface="Avenir Roman"/>
              </a:rPr>
              <a:t>toward</a:t>
            </a:r>
            <a:r>
              <a:rPr lang="nl-BE" dirty="0">
                <a:latin typeface="Avenir Roman"/>
              </a:rPr>
              <a:t> a </a:t>
            </a:r>
            <a:r>
              <a:rPr lang="nl-BE" dirty="0" err="1">
                <a:latin typeface="Avenir Roman"/>
              </a:rPr>
              <a:t>specific</a:t>
            </a:r>
            <a:r>
              <a:rPr lang="nl-BE" dirty="0">
                <a:latin typeface="Avenir Roman"/>
              </a:rPr>
              <a:t> event or object.</a:t>
            </a:r>
          </a:p>
          <a:p>
            <a:pPr marL="342900" indent="-342900">
              <a:lnSpc>
                <a:spcPct val="90000"/>
              </a:lnSpc>
              <a:buFont typeface="Arial" panose="020B0604020202020204" pitchFamily="34" charset="0"/>
              <a:buChar char="•"/>
            </a:pPr>
            <a:r>
              <a:rPr lang="nl-BE" dirty="0">
                <a:latin typeface="Avenir Roman"/>
              </a:rPr>
              <a:t>But </a:t>
            </a:r>
            <a:r>
              <a:rPr lang="nl-BE" dirty="0" err="1">
                <a:latin typeface="Avenir Roman"/>
              </a:rPr>
              <a:t>still</a:t>
            </a:r>
            <a:r>
              <a:rPr lang="nl-BE" dirty="0">
                <a:latin typeface="Avenir Roman"/>
              </a:rPr>
              <a:t> focus on </a:t>
            </a:r>
            <a:r>
              <a:rPr lang="nl-BE" dirty="0" err="1">
                <a:latin typeface="Avenir Roman"/>
              </a:rPr>
              <a:t>emotions</a:t>
            </a:r>
            <a:r>
              <a:rPr lang="nl-BE" dirty="0">
                <a:latin typeface="Avenir Roman"/>
              </a:rPr>
              <a:t> of </a:t>
            </a:r>
            <a:r>
              <a:rPr lang="nl-BE" dirty="0" err="1">
                <a:latin typeface="Avenir Roman"/>
              </a:rPr>
              <a:t>the</a:t>
            </a:r>
            <a:r>
              <a:rPr lang="nl-BE" dirty="0">
                <a:latin typeface="Avenir Roman"/>
              </a:rPr>
              <a:t> </a:t>
            </a:r>
            <a:r>
              <a:rPr lang="nl-BE" dirty="0" err="1">
                <a:latin typeface="Avenir Roman"/>
              </a:rPr>
              <a:t>individual</a:t>
            </a:r>
            <a:r>
              <a:rPr lang="nl-BE" dirty="0">
                <a:latin typeface="Avenir Roman"/>
              </a:rPr>
              <a:t> actor as </a:t>
            </a:r>
            <a:r>
              <a:rPr lang="nl-BE" dirty="0" err="1">
                <a:latin typeface="Avenir Roman"/>
              </a:rPr>
              <a:t>an</a:t>
            </a:r>
            <a:r>
              <a:rPr lang="nl-BE" dirty="0">
                <a:latin typeface="Avenir Roman"/>
              </a:rPr>
              <a:t> </a:t>
            </a:r>
            <a:r>
              <a:rPr lang="nl-BE" dirty="0" err="1">
                <a:latin typeface="Avenir Roman"/>
              </a:rPr>
              <a:t>individual</a:t>
            </a:r>
            <a:r>
              <a:rPr lang="nl-BE" dirty="0">
                <a:latin typeface="Avenir Roman"/>
              </a:rPr>
              <a:t>. </a:t>
            </a: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85800" y="286046"/>
            <a:ext cx="7772400" cy="522288"/>
          </a:xfrm>
        </p:spPr>
        <p:txBody>
          <a:bodyPr anchor="t">
            <a:noAutofit/>
          </a:bodyPr>
          <a:lstStyle>
            <a:lvl1pPr algn="l">
              <a:defRPr sz="3600" b="1"/>
            </a:lvl1pPr>
          </a:lstStyle>
          <a:p>
            <a:r>
              <a:rPr lang="en-US" sz="3200" b="0" dirty="0">
                <a:solidFill>
                  <a:srgbClr val="22568B"/>
                </a:solidFill>
                <a:latin typeface="Avenir Roman" panose="02000503020000020003" pitchFamily="2" charset="0"/>
              </a:rPr>
              <a:t>Current approaches to emotions and emotion regulation in sport and exercise </a:t>
            </a:r>
            <a:br>
              <a:rPr lang="en-US" b="0" dirty="0">
                <a:solidFill>
                  <a:srgbClr val="22568B"/>
                </a:solidFill>
                <a:latin typeface="Avenir Roman" panose="02000503020000020003" pitchFamily="2" charset="0"/>
              </a:rPr>
            </a:br>
            <a:endParaRPr lang="en-US" b="0" dirty="0">
              <a:solidFill>
                <a:srgbClr val="22568B"/>
              </a:solidFill>
              <a:latin typeface="Avenir Roman"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696132" y="1345753"/>
            <a:ext cx="7772400"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Roman" panose="02000503020000020003" pitchFamily="2" charset="0"/>
              </a:rPr>
              <a:t>Emotions as social phenomena </a:t>
            </a:r>
          </a:p>
        </p:txBody>
      </p:sp>
    </p:spTree>
    <p:extLst>
      <p:ext uri="{BB962C8B-B14F-4D97-AF65-F5344CB8AC3E}">
        <p14:creationId xmlns:p14="http://schemas.microsoft.com/office/powerpoint/2010/main" val="6744562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6</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696132" y="1790163"/>
            <a:ext cx="8187856" cy="3643086"/>
          </a:xfrm>
        </p:spPr>
        <p:txBody>
          <a:bodyPr>
            <a:normAutofit/>
          </a:bodyPr>
          <a:lstStyle/>
          <a:p>
            <a:pPr marL="342900" indent="-342900">
              <a:lnSpc>
                <a:spcPct val="90000"/>
              </a:lnSpc>
              <a:buFont typeface="Arial" panose="020B0604020202020204" pitchFamily="34" charset="0"/>
              <a:buChar char="•"/>
            </a:pPr>
            <a:r>
              <a:rPr lang="nl-BE" dirty="0" err="1">
                <a:latin typeface="Avenir Roman"/>
              </a:rPr>
              <a:t>Regulation</a:t>
            </a:r>
            <a:r>
              <a:rPr lang="nl-BE" dirty="0">
                <a:latin typeface="Avenir Roman"/>
              </a:rPr>
              <a:t>: </a:t>
            </a:r>
            <a:r>
              <a:rPr lang="nl-BE" dirty="0" err="1">
                <a:latin typeface="Avenir Roman"/>
              </a:rPr>
              <a:t>the</a:t>
            </a:r>
            <a:r>
              <a:rPr lang="nl-BE" dirty="0">
                <a:latin typeface="Avenir Roman"/>
              </a:rPr>
              <a:t> way in </a:t>
            </a:r>
            <a:r>
              <a:rPr lang="nl-BE" dirty="0" err="1">
                <a:latin typeface="Avenir Roman"/>
              </a:rPr>
              <a:t>which</a:t>
            </a:r>
            <a:r>
              <a:rPr lang="nl-BE" dirty="0">
                <a:latin typeface="Avenir Roman"/>
              </a:rPr>
              <a:t> these </a:t>
            </a:r>
            <a:r>
              <a:rPr lang="nl-BE" dirty="0" err="1">
                <a:latin typeface="Avenir Roman"/>
              </a:rPr>
              <a:t>emotions</a:t>
            </a:r>
            <a:r>
              <a:rPr lang="nl-BE" dirty="0">
                <a:latin typeface="Avenir Roman"/>
              </a:rPr>
              <a:t> are </a:t>
            </a:r>
            <a:r>
              <a:rPr lang="nl-BE" dirty="0" err="1">
                <a:latin typeface="Avenir Roman"/>
              </a:rPr>
              <a:t>controlled</a:t>
            </a:r>
            <a:r>
              <a:rPr lang="nl-BE" dirty="0">
                <a:latin typeface="Avenir Roman"/>
              </a:rPr>
              <a:t> and </a:t>
            </a:r>
            <a:r>
              <a:rPr lang="nl-BE" dirty="0" err="1">
                <a:latin typeface="Avenir Roman"/>
              </a:rPr>
              <a:t>managed</a:t>
            </a:r>
            <a:r>
              <a:rPr lang="nl-BE" dirty="0">
                <a:latin typeface="Avenir Roman"/>
              </a:rPr>
              <a:t>.</a:t>
            </a:r>
          </a:p>
          <a:p>
            <a:pPr marL="342900" indent="-342900">
              <a:lnSpc>
                <a:spcPct val="90000"/>
              </a:lnSpc>
              <a:buFont typeface="Arial" panose="020B0604020202020204" pitchFamily="34" charset="0"/>
              <a:buChar char="•"/>
            </a:pPr>
            <a:r>
              <a:rPr lang="nl-BE" b="1" dirty="0" err="1">
                <a:latin typeface="Avenir Roman"/>
              </a:rPr>
              <a:t>intrinsic</a:t>
            </a:r>
            <a:r>
              <a:rPr lang="nl-BE" b="1" dirty="0">
                <a:latin typeface="Avenir Roman"/>
              </a:rPr>
              <a:t> </a:t>
            </a:r>
            <a:r>
              <a:rPr lang="nl-BE" b="1" dirty="0" err="1">
                <a:latin typeface="Avenir Roman"/>
              </a:rPr>
              <a:t>emotion</a:t>
            </a:r>
            <a:r>
              <a:rPr lang="nl-BE" b="1" dirty="0">
                <a:latin typeface="Avenir Roman"/>
              </a:rPr>
              <a:t> </a:t>
            </a:r>
            <a:r>
              <a:rPr lang="nl-BE" b="1" dirty="0" err="1">
                <a:latin typeface="Avenir Roman"/>
              </a:rPr>
              <a:t>regulation</a:t>
            </a:r>
            <a:r>
              <a:rPr lang="nl-BE" dirty="0">
                <a:latin typeface="Avenir Roman"/>
              </a:rPr>
              <a:t>: actors’ </a:t>
            </a:r>
            <a:r>
              <a:rPr lang="nl-BE" dirty="0" err="1">
                <a:latin typeface="Avenir Roman"/>
              </a:rPr>
              <a:t>efforts</a:t>
            </a:r>
            <a:r>
              <a:rPr lang="nl-BE" dirty="0">
                <a:latin typeface="Avenir Roman"/>
              </a:rPr>
              <a:t> </a:t>
            </a:r>
            <a:r>
              <a:rPr lang="nl-BE" dirty="0" err="1">
                <a:latin typeface="Avenir Roman"/>
              </a:rPr>
              <a:t>to</a:t>
            </a:r>
            <a:r>
              <a:rPr lang="nl-BE" dirty="0">
                <a:latin typeface="Avenir Roman"/>
              </a:rPr>
              <a:t> </a:t>
            </a:r>
            <a:r>
              <a:rPr lang="nl-BE" dirty="0" err="1">
                <a:latin typeface="Avenir Roman"/>
              </a:rPr>
              <a:t>regulate</a:t>
            </a:r>
            <a:r>
              <a:rPr lang="nl-BE" dirty="0">
                <a:latin typeface="Avenir Roman"/>
              </a:rPr>
              <a:t> </a:t>
            </a:r>
            <a:r>
              <a:rPr lang="nl-BE" dirty="0" err="1">
                <a:latin typeface="Avenir Roman"/>
              </a:rPr>
              <a:t>the</a:t>
            </a:r>
            <a:r>
              <a:rPr lang="nl-BE" dirty="0">
                <a:latin typeface="Avenir Roman"/>
              </a:rPr>
              <a:t> </a:t>
            </a:r>
            <a:r>
              <a:rPr lang="nl-BE" dirty="0" err="1">
                <a:latin typeface="Avenir Roman"/>
              </a:rPr>
              <a:t>experience</a:t>
            </a:r>
            <a:r>
              <a:rPr lang="nl-BE" dirty="0">
                <a:latin typeface="Avenir Roman"/>
              </a:rPr>
              <a:t>, timeline and </a:t>
            </a:r>
            <a:r>
              <a:rPr lang="nl-BE" dirty="0" err="1">
                <a:latin typeface="Avenir Roman"/>
              </a:rPr>
              <a:t>expression</a:t>
            </a:r>
            <a:r>
              <a:rPr lang="nl-BE" dirty="0">
                <a:latin typeface="Avenir Roman"/>
              </a:rPr>
              <a:t> of </a:t>
            </a:r>
            <a:r>
              <a:rPr lang="nl-BE" dirty="0" err="1">
                <a:latin typeface="Avenir Roman"/>
              </a:rPr>
              <a:t>their</a:t>
            </a:r>
            <a:r>
              <a:rPr lang="nl-BE" dirty="0">
                <a:latin typeface="Avenir Roman"/>
              </a:rPr>
              <a:t> </a:t>
            </a:r>
            <a:r>
              <a:rPr lang="nl-BE" dirty="0" err="1">
                <a:latin typeface="Avenir Roman"/>
              </a:rPr>
              <a:t>own</a:t>
            </a:r>
            <a:r>
              <a:rPr lang="nl-BE" dirty="0">
                <a:latin typeface="Avenir Roman"/>
              </a:rPr>
              <a:t> </a:t>
            </a:r>
            <a:r>
              <a:rPr lang="nl-BE" dirty="0" err="1">
                <a:latin typeface="Avenir Roman"/>
              </a:rPr>
              <a:t>emotions</a:t>
            </a:r>
            <a:r>
              <a:rPr lang="nl-BE" dirty="0">
                <a:latin typeface="Avenir Roman"/>
              </a:rPr>
              <a:t>. </a:t>
            </a:r>
          </a:p>
          <a:p>
            <a:pPr marL="342900" indent="-342900">
              <a:lnSpc>
                <a:spcPct val="90000"/>
              </a:lnSpc>
              <a:buFont typeface="Arial" panose="020B0604020202020204" pitchFamily="34" charset="0"/>
              <a:buChar char="•"/>
            </a:pPr>
            <a:r>
              <a:rPr lang="nl-BE" dirty="0" err="1">
                <a:latin typeface="Avenir Roman"/>
              </a:rPr>
              <a:t>Two</a:t>
            </a:r>
            <a:r>
              <a:rPr lang="nl-BE" dirty="0">
                <a:latin typeface="Avenir Roman"/>
              </a:rPr>
              <a:t> </a:t>
            </a:r>
            <a:r>
              <a:rPr lang="nl-BE" dirty="0" err="1">
                <a:latin typeface="Avenir Roman"/>
              </a:rPr>
              <a:t>foci</a:t>
            </a:r>
            <a:r>
              <a:rPr lang="nl-BE" dirty="0">
                <a:latin typeface="Avenir Roman"/>
              </a:rPr>
              <a:t>: </a:t>
            </a:r>
            <a:r>
              <a:rPr lang="nl-BE" dirty="0" err="1">
                <a:latin typeface="Avenir Roman"/>
              </a:rPr>
              <a:t>antecedents</a:t>
            </a:r>
            <a:r>
              <a:rPr lang="nl-BE" dirty="0">
                <a:latin typeface="Avenir Roman"/>
              </a:rPr>
              <a:t> (in </a:t>
            </a:r>
            <a:r>
              <a:rPr lang="nl-BE" dirty="0" err="1">
                <a:latin typeface="Avenir Roman"/>
              </a:rPr>
              <a:t>the</a:t>
            </a:r>
            <a:r>
              <a:rPr lang="nl-BE" dirty="0">
                <a:latin typeface="Avenir Roman"/>
              </a:rPr>
              <a:t> form of </a:t>
            </a:r>
            <a:r>
              <a:rPr lang="nl-BE" dirty="0" err="1">
                <a:latin typeface="Avenir Roman"/>
              </a:rPr>
              <a:t>cognitions</a:t>
            </a:r>
            <a:r>
              <a:rPr lang="nl-BE" dirty="0">
                <a:latin typeface="Avenir Roman"/>
              </a:rPr>
              <a:t>) and </a:t>
            </a:r>
            <a:r>
              <a:rPr lang="nl-BE" dirty="0" err="1">
                <a:latin typeface="Avenir Roman"/>
              </a:rPr>
              <a:t>physiological</a:t>
            </a:r>
            <a:r>
              <a:rPr lang="nl-BE" dirty="0">
                <a:latin typeface="Avenir Roman"/>
              </a:rPr>
              <a:t> and </a:t>
            </a:r>
            <a:r>
              <a:rPr lang="nl-BE" dirty="0" err="1">
                <a:latin typeface="Avenir Roman"/>
              </a:rPr>
              <a:t>behavioural</a:t>
            </a:r>
            <a:r>
              <a:rPr lang="nl-BE" dirty="0">
                <a:latin typeface="Avenir Roman"/>
              </a:rPr>
              <a:t> responses.</a:t>
            </a:r>
          </a:p>
          <a:p>
            <a:pPr marL="342900" indent="-342900">
              <a:lnSpc>
                <a:spcPct val="90000"/>
              </a:lnSpc>
              <a:buFont typeface="Arial" panose="020B0604020202020204" pitchFamily="34" charset="0"/>
              <a:buChar char="•"/>
            </a:pPr>
            <a:r>
              <a:rPr lang="nl-BE" dirty="0" err="1">
                <a:latin typeface="Avenir Roman"/>
              </a:rPr>
              <a:t>Process</a:t>
            </a:r>
            <a:r>
              <a:rPr lang="nl-BE" dirty="0">
                <a:latin typeface="Avenir Roman"/>
              </a:rPr>
              <a:t> model of </a:t>
            </a:r>
            <a:r>
              <a:rPr lang="nl-BE" dirty="0" err="1">
                <a:latin typeface="Avenir Roman"/>
              </a:rPr>
              <a:t>emotion</a:t>
            </a:r>
            <a:r>
              <a:rPr lang="nl-BE" dirty="0">
                <a:latin typeface="Avenir Roman"/>
              </a:rPr>
              <a:t> </a:t>
            </a:r>
            <a:r>
              <a:rPr lang="nl-BE" dirty="0" err="1">
                <a:latin typeface="Avenir Roman"/>
              </a:rPr>
              <a:t>regulation</a:t>
            </a:r>
            <a:r>
              <a:rPr lang="nl-BE" dirty="0">
                <a:latin typeface="Avenir Roman"/>
              </a:rPr>
              <a:t>: antecedent-</a:t>
            </a:r>
            <a:r>
              <a:rPr lang="nl-BE" dirty="0" err="1">
                <a:latin typeface="Avenir Roman"/>
              </a:rPr>
              <a:t>focused</a:t>
            </a:r>
            <a:r>
              <a:rPr lang="nl-BE" dirty="0">
                <a:latin typeface="Avenir Roman"/>
              </a:rPr>
              <a:t> </a:t>
            </a:r>
            <a:r>
              <a:rPr lang="nl-BE" dirty="0" err="1">
                <a:latin typeface="Avenir Roman"/>
              </a:rPr>
              <a:t>strategies</a:t>
            </a:r>
            <a:r>
              <a:rPr lang="nl-BE" dirty="0">
                <a:latin typeface="Avenir Roman"/>
              </a:rPr>
              <a:t> vs. </a:t>
            </a:r>
            <a:r>
              <a:rPr lang="nl-BE" dirty="0" err="1">
                <a:latin typeface="Avenir Roman"/>
              </a:rPr>
              <a:t>reponse-focused</a:t>
            </a:r>
            <a:r>
              <a:rPr lang="nl-BE" dirty="0">
                <a:latin typeface="Avenir Roman"/>
              </a:rPr>
              <a:t> </a:t>
            </a:r>
            <a:r>
              <a:rPr lang="nl-BE" dirty="0" err="1">
                <a:latin typeface="Avenir Roman"/>
              </a:rPr>
              <a:t>strategies</a:t>
            </a:r>
            <a:r>
              <a:rPr lang="nl-BE" dirty="0">
                <a:latin typeface="Avenir Roman"/>
              </a:rPr>
              <a:t>.</a:t>
            </a:r>
          </a:p>
          <a:p>
            <a:pPr marL="342900" indent="-342900">
              <a:lnSpc>
                <a:spcPct val="90000"/>
              </a:lnSpc>
              <a:buFont typeface="Arial" panose="020B0604020202020204" pitchFamily="34" charset="0"/>
              <a:buChar char="•"/>
            </a:pPr>
            <a:r>
              <a:rPr lang="nl-BE" b="1" dirty="0" err="1">
                <a:latin typeface="Avenir Roman"/>
              </a:rPr>
              <a:t>extrinsic</a:t>
            </a:r>
            <a:r>
              <a:rPr lang="nl-BE" b="1" dirty="0">
                <a:latin typeface="Avenir Roman"/>
              </a:rPr>
              <a:t> </a:t>
            </a:r>
            <a:r>
              <a:rPr lang="nl-BE" b="1" dirty="0" err="1">
                <a:latin typeface="Avenir Roman"/>
              </a:rPr>
              <a:t>emotion</a:t>
            </a:r>
            <a:r>
              <a:rPr lang="nl-BE" b="1" dirty="0">
                <a:latin typeface="Avenir Roman"/>
              </a:rPr>
              <a:t> </a:t>
            </a:r>
            <a:r>
              <a:rPr lang="nl-BE" b="1" dirty="0" err="1">
                <a:latin typeface="Avenir Roman"/>
              </a:rPr>
              <a:t>regulation</a:t>
            </a:r>
            <a:r>
              <a:rPr lang="nl-BE" dirty="0">
                <a:latin typeface="Avenir Roman"/>
              </a:rPr>
              <a:t>: </a:t>
            </a:r>
            <a:r>
              <a:rPr lang="nl-BE" dirty="0" err="1">
                <a:latin typeface="Avenir Roman"/>
              </a:rPr>
              <a:t>to</a:t>
            </a:r>
            <a:r>
              <a:rPr lang="nl-BE" dirty="0">
                <a:latin typeface="Avenir Roman"/>
              </a:rPr>
              <a:t> control or </a:t>
            </a:r>
            <a:r>
              <a:rPr lang="nl-BE" dirty="0" err="1">
                <a:latin typeface="Avenir Roman"/>
              </a:rPr>
              <a:t>influence</a:t>
            </a:r>
            <a:r>
              <a:rPr lang="nl-BE" dirty="0">
                <a:latin typeface="Avenir Roman"/>
              </a:rPr>
              <a:t> </a:t>
            </a:r>
            <a:r>
              <a:rPr lang="nl-BE" dirty="0" err="1">
                <a:latin typeface="Avenir Roman"/>
              </a:rPr>
              <a:t>the</a:t>
            </a:r>
            <a:r>
              <a:rPr lang="nl-BE" dirty="0">
                <a:latin typeface="Avenir Roman"/>
              </a:rPr>
              <a:t> </a:t>
            </a:r>
            <a:r>
              <a:rPr lang="nl-BE" dirty="0" err="1">
                <a:latin typeface="Avenir Roman"/>
              </a:rPr>
              <a:t>emotions</a:t>
            </a:r>
            <a:r>
              <a:rPr lang="nl-BE" dirty="0">
                <a:latin typeface="Avenir Roman"/>
              </a:rPr>
              <a:t> of </a:t>
            </a:r>
            <a:r>
              <a:rPr lang="nl-BE" dirty="0" err="1">
                <a:latin typeface="Avenir Roman"/>
              </a:rPr>
              <a:t>others</a:t>
            </a:r>
            <a:r>
              <a:rPr lang="nl-BE" dirty="0">
                <a:latin typeface="Avenir Roman"/>
              </a:rPr>
              <a:t>; </a:t>
            </a: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85800" y="286046"/>
            <a:ext cx="7772400" cy="522288"/>
          </a:xfrm>
        </p:spPr>
        <p:txBody>
          <a:bodyPr anchor="t">
            <a:noAutofit/>
          </a:bodyPr>
          <a:lstStyle>
            <a:lvl1pPr algn="l">
              <a:defRPr sz="3600" b="1"/>
            </a:lvl1pPr>
          </a:lstStyle>
          <a:p>
            <a:r>
              <a:rPr lang="en-US" sz="3200" b="0" dirty="0">
                <a:solidFill>
                  <a:srgbClr val="22568B"/>
                </a:solidFill>
                <a:latin typeface="Avenir Roman" panose="02000503020000020003" pitchFamily="2" charset="0"/>
              </a:rPr>
              <a:t>Current approaches to emotions and emotion regulation in sport and exercise </a:t>
            </a:r>
            <a:br>
              <a:rPr lang="en-US" b="0" dirty="0">
                <a:solidFill>
                  <a:srgbClr val="22568B"/>
                </a:solidFill>
                <a:latin typeface="Avenir Roman" panose="02000503020000020003" pitchFamily="2" charset="0"/>
              </a:rPr>
            </a:br>
            <a:endParaRPr lang="en-US" b="0" dirty="0">
              <a:solidFill>
                <a:srgbClr val="22568B"/>
              </a:solidFill>
              <a:latin typeface="Avenir Roman"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696132" y="1345753"/>
            <a:ext cx="7772400"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Roman" panose="02000503020000020003" pitchFamily="2" charset="0"/>
              </a:rPr>
              <a:t>Intrinsic and extrinsic emotion regulation </a:t>
            </a:r>
          </a:p>
        </p:txBody>
      </p:sp>
    </p:spTree>
    <p:extLst>
      <p:ext uri="{BB962C8B-B14F-4D97-AF65-F5344CB8AC3E}">
        <p14:creationId xmlns:p14="http://schemas.microsoft.com/office/powerpoint/2010/main" val="41540493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1D43843-B9CC-4A6C-A7A4-999E716CFA5A}"/>
              </a:ext>
            </a:extLst>
          </p:cNvPr>
          <p:cNvPicPr>
            <a:picLocks noGrp="1" noChangeAspect="1"/>
          </p:cNvPicPr>
          <p:nvPr>
            <p:ph idx="1"/>
          </p:nvPr>
        </p:nvPicPr>
        <p:blipFill>
          <a:blip r:embed="rId2"/>
          <a:stretch>
            <a:fillRect/>
          </a:stretch>
        </p:blipFill>
        <p:spPr>
          <a:xfrm>
            <a:off x="1734610" y="228600"/>
            <a:ext cx="6078970" cy="4748645"/>
          </a:xfrm>
        </p:spPr>
      </p:pic>
    </p:spTree>
    <p:extLst>
      <p:ext uri="{BB962C8B-B14F-4D97-AF65-F5344CB8AC3E}">
        <p14:creationId xmlns:p14="http://schemas.microsoft.com/office/powerpoint/2010/main" val="27400278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4433EDA6-1AC7-4276-8A22-D502951B18D8}"/>
              </a:ext>
            </a:extLst>
          </p:cNvPr>
          <p:cNvPicPr>
            <a:picLocks noGrp="1" noChangeAspect="1"/>
          </p:cNvPicPr>
          <p:nvPr>
            <p:ph idx="1"/>
          </p:nvPr>
        </p:nvPicPr>
        <p:blipFill>
          <a:blip r:embed="rId3"/>
          <a:stretch>
            <a:fillRect/>
          </a:stretch>
        </p:blipFill>
        <p:spPr>
          <a:xfrm>
            <a:off x="1147182" y="155863"/>
            <a:ext cx="7197328" cy="4831773"/>
          </a:xfrm>
        </p:spPr>
      </p:pic>
    </p:spTree>
    <p:extLst>
      <p:ext uri="{BB962C8B-B14F-4D97-AF65-F5344CB8AC3E}">
        <p14:creationId xmlns:p14="http://schemas.microsoft.com/office/powerpoint/2010/main" val="14619105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9</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471721" y="2681325"/>
            <a:ext cx="8235593" cy="2347875"/>
          </a:xfrm>
        </p:spPr>
        <p:txBody>
          <a:bodyPr>
            <a:normAutofit/>
          </a:bodyPr>
          <a:lstStyle/>
          <a:p>
            <a:pPr marL="342900" indent="-342900">
              <a:lnSpc>
                <a:spcPct val="90000"/>
              </a:lnSpc>
              <a:buFont typeface="Arial" panose="020B0604020202020204" pitchFamily="34" charset="0"/>
              <a:buChar char="•"/>
            </a:pPr>
            <a:r>
              <a:rPr lang="nl-BE" sz="1800" dirty="0" err="1">
                <a:latin typeface="Avenir Roman"/>
              </a:rPr>
              <a:t>Self</a:t>
            </a:r>
            <a:r>
              <a:rPr lang="nl-BE" sz="1800" dirty="0">
                <a:latin typeface="Avenir Roman"/>
              </a:rPr>
              <a:t> </a:t>
            </a:r>
            <a:r>
              <a:rPr lang="nl-BE" sz="1800" dirty="0" err="1">
                <a:latin typeface="Avenir Roman"/>
              </a:rPr>
              <a:t>that</a:t>
            </a:r>
            <a:r>
              <a:rPr lang="nl-BE" sz="1800" dirty="0">
                <a:latin typeface="Avenir Roman"/>
              </a:rPr>
              <a:t> is </a:t>
            </a:r>
            <a:r>
              <a:rPr lang="nl-BE" sz="1800" dirty="0" err="1">
                <a:latin typeface="Avenir Roman"/>
              </a:rPr>
              <a:t>implicated</a:t>
            </a:r>
            <a:r>
              <a:rPr lang="nl-BE" sz="1800" dirty="0">
                <a:latin typeface="Avenir Roman"/>
              </a:rPr>
              <a:t> in </a:t>
            </a:r>
            <a:r>
              <a:rPr lang="nl-BE" sz="1800" dirty="0" err="1">
                <a:latin typeface="Avenir Roman"/>
              </a:rPr>
              <a:t>emotion</a:t>
            </a:r>
            <a:r>
              <a:rPr lang="nl-BE" sz="1800" dirty="0">
                <a:latin typeface="Avenir Roman"/>
              </a:rPr>
              <a:t> </a:t>
            </a:r>
            <a:r>
              <a:rPr lang="nl-BE" sz="1800" dirty="0" err="1">
                <a:latin typeface="Avenir Roman"/>
              </a:rPr>
              <a:t>generation</a:t>
            </a:r>
            <a:r>
              <a:rPr lang="nl-BE" sz="1800" dirty="0">
                <a:latin typeface="Avenir Roman"/>
              </a:rPr>
              <a:t> is </a:t>
            </a:r>
            <a:r>
              <a:rPr lang="nl-BE" sz="1800" dirty="0" err="1">
                <a:latin typeface="Avenir Roman"/>
              </a:rPr>
              <a:t>seen</a:t>
            </a:r>
            <a:r>
              <a:rPr lang="nl-BE" sz="1800" dirty="0">
                <a:latin typeface="Avenir Roman"/>
              </a:rPr>
              <a:t> </a:t>
            </a:r>
            <a:r>
              <a:rPr lang="nl-BE" sz="1800" dirty="0" err="1">
                <a:latin typeface="Avenir Roman"/>
              </a:rPr>
              <a:t>to</a:t>
            </a:r>
            <a:r>
              <a:rPr lang="nl-BE" sz="1800" dirty="0">
                <a:latin typeface="Avenir Roman"/>
              </a:rPr>
              <a:t> </a:t>
            </a:r>
            <a:r>
              <a:rPr lang="nl-BE" sz="1800" dirty="0" err="1">
                <a:latin typeface="Avenir Roman"/>
              </a:rPr>
              <a:t>be</a:t>
            </a:r>
            <a:r>
              <a:rPr lang="nl-BE" sz="1800" dirty="0">
                <a:latin typeface="Avenir Roman"/>
              </a:rPr>
              <a:t> </a:t>
            </a:r>
            <a:r>
              <a:rPr lang="nl-BE" sz="1800" dirty="0" err="1">
                <a:latin typeface="Avenir Roman"/>
              </a:rPr>
              <a:t>plural</a:t>
            </a:r>
            <a:r>
              <a:rPr lang="nl-BE" sz="1800" dirty="0">
                <a:latin typeface="Avenir Roman"/>
              </a:rPr>
              <a:t> (i.e., ‘we’ and ‘</a:t>
            </a:r>
            <a:r>
              <a:rPr lang="nl-BE" sz="1800" dirty="0" err="1">
                <a:latin typeface="Avenir Roman"/>
              </a:rPr>
              <a:t>us</a:t>
            </a:r>
            <a:r>
              <a:rPr lang="nl-BE" sz="1800" dirty="0">
                <a:latin typeface="Avenir Roman"/>
              </a:rPr>
              <a:t>’) </a:t>
            </a:r>
            <a:r>
              <a:rPr lang="nl-BE" sz="1800" dirty="0" err="1">
                <a:latin typeface="Avenir Roman"/>
              </a:rPr>
              <a:t>rather</a:t>
            </a:r>
            <a:r>
              <a:rPr lang="nl-BE" sz="1800" dirty="0">
                <a:latin typeface="Avenir Roman"/>
              </a:rPr>
              <a:t> </a:t>
            </a:r>
            <a:r>
              <a:rPr lang="nl-BE" sz="1800" dirty="0" err="1">
                <a:latin typeface="Avenir Roman"/>
              </a:rPr>
              <a:t>than</a:t>
            </a:r>
            <a:r>
              <a:rPr lang="nl-BE" sz="1800" dirty="0">
                <a:latin typeface="Avenir Roman"/>
              </a:rPr>
              <a:t> </a:t>
            </a:r>
            <a:r>
              <a:rPr lang="nl-BE" sz="1800" dirty="0" err="1">
                <a:latin typeface="Avenir Roman"/>
              </a:rPr>
              <a:t>just</a:t>
            </a:r>
            <a:r>
              <a:rPr lang="nl-BE" sz="1800" dirty="0">
                <a:latin typeface="Avenir Roman"/>
              </a:rPr>
              <a:t> </a:t>
            </a:r>
            <a:r>
              <a:rPr lang="nl-BE" sz="1800" dirty="0" err="1">
                <a:latin typeface="Avenir Roman"/>
              </a:rPr>
              <a:t>singular</a:t>
            </a:r>
            <a:r>
              <a:rPr lang="nl-BE" sz="1800" dirty="0">
                <a:latin typeface="Avenir Roman"/>
              </a:rPr>
              <a:t> (‘I’ and ‘we’).</a:t>
            </a:r>
          </a:p>
          <a:p>
            <a:pPr marL="342900" indent="-342900">
              <a:lnSpc>
                <a:spcPct val="90000"/>
              </a:lnSpc>
              <a:buFont typeface="Arial" panose="020B0604020202020204" pitchFamily="34" charset="0"/>
              <a:buChar char="•"/>
            </a:pPr>
            <a:r>
              <a:rPr lang="nl-BE" sz="1800" dirty="0" err="1">
                <a:latin typeface="Avenir Roman"/>
              </a:rPr>
              <a:t>Intergroup</a:t>
            </a:r>
            <a:r>
              <a:rPr lang="nl-BE" sz="1800" dirty="0">
                <a:latin typeface="Avenir Roman"/>
              </a:rPr>
              <a:t> </a:t>
            </a:r>
            <a:r>
              <a:rPr lang="nl-BE" sz="1800" dirty="0" err="1">
                <a:latin typeface="Avenir Roman"/>
              </a:rPr>
              <a:t>emotions</a:t>
            </a:r>
            <a:r>
              <a:rPr lang="nl-BE" sz="1800" dirty="0">
                <a:latin typeface="Avenir Roman"/>
              </a:rPr>
              <a:t> </a:t>
            </a:r>
            <a:r>
              <a:rPr lang="nl-BE" sz="1800" dirty="0" err="1">
                <a:latin typeface="Avenir Roman"/>
              </a:rPr>
              <a:t>theory</a:t>
            </a:r>
            <a:r>
              <a:rPr lang="nl-BE" sz="1800" dirty="0">
                <a:latin typeface="Avenir Roman"/>
              </a:rPr>
              <a:t> </a:t>
            </a:r>
            <a:r>
              <a:rPr lang="nl-BE" sz="1800" dirty="0">
                <a:solidFill>
                  <a:schemeClr val="bg1">
                    <a:lumMod val="65000"/>
                  </a:schemeClr>
                </a:solidFill>
                <a:latin typeface="Avenir Roman"/>
              </a:rPr>
              <a:t>(</a:t>
            </a:r>
            <a:r>
              <a:rPr lang="nl-BE" sz="1800" dirty="0" err="1">
                <a:solidFill>
                  <a:schemeClr val="bg1">
                    <a:lumMod val="65000"/>
                  </a:schemeClr>
                </a:solidFill>
                <a:latin typeface="Avenir Roman"/>
              </a:rPr>
              <a:t>Mackie</a:t>
            </a:r>
            <a:r>
              <a:rPr lang="nl-BE" sz="1800" dirty="0">
                <a:solidFill>
                  <a:schemeClr val="bg1">
                    <a:lumMod val="65000"/>
                  </a:schemeClr>
                </a:solidFill>
                <a:latin typeface="Avenir Roman"/>
              </a:rPr>
              <a:t>, Devos &amp; Smith, 2000) </a:t>
            </a:r>
            <a:r>
              <a:rPr lang="nl-BE" sz="1800" dirty="0" err="1">
                <a:latin typeface="Avenir Roman"/>
              </a:rPr>
              <a:t>applies</a:t>
            </a:r>
            <a:r>
              <a:rPr lang="nl-BE" sz="1800" dirty="0">
                <a:latin typeface="Avenir Roman"/>
              </a:rPr>
              <a:t> </a:t>
            </a:r>
            <a:r>
              <a:rPr lang="nl-BE" sz="1800" dirty="0" err="1">
                <a:latin typeface="Avenir Roman"/>
              </a:rPr>
              <a:t>this</a:t>
            </a:r>
            <a:r>
              <a:rPr lang="nl-BE" sz="1800" dirty="0">
                <a:latin typeface="Avenir Roman"/>
              </a:rPr>
              <a:t> </a:t>
            </a:r>
            <a:r>
              <a:rPr lang="nl-BE" sz="1800" dirty="0" err="1">
                <a:latin typeface="Avenir Roman"/>
              </a:rPr>
              <a:t>idea</a:t>
            </a:r>
            <a:r>
              <a:rPr lang="nl-BE" sz="1800" dirty="0">
                <a:latin typeface="Avenir Roman"/>
              </a:rPr>
              <a:t> of </a:t>
            </a:r>
            <a:r>
              <a:rPr lang="nl-BE" sz="1800" dirty="0" err="1">
                <a:latin typeface="Avenir Roman"/>
              </a:rPr>
              <a:t>an</a:t>
            </a:r>
            <a:r>
              <a:rPr lang="nl-BE" sz="1800" dirty="0">
                <a:latin typeface="Avenir Roman"/>
              </a:rPr>
              <a:t> </a:t>
            </a:r>
            <a:r>
              <a:rPr lang="nl-BE" sz="1800" dirty="0" err="1">
                <a:latin typeface="Avenir Roman"/>
              </a:rPr>
              <a:t>extended</a:t>
            </a:r>
            <a:r>
              <a:rPr lang="nl-BE" sz="1800" dirty="0">
                <a:latin typeface="Avenir Roman"/>
              </a:rPr>
              <a:t> </a:t>
            </a:r>
            <a:r>
              <a:rPr lang="nl-BE" sz="1800" dirty="0" err="1">
                <a:latin typeface="Avenir Roman"/>
              </a:rPr>
              <a:t>self</a:t>
            </a:r>
            <a:r>
              <a:rPr lang="nl-BE" sz="1800" dirty="0">
                <a:latin typeface="Avenir Roman"/>
              </a:rPr>
              <a:t>-concept </a:t>
            </a:r>
            <a:r>
              <a:rPr lang="nl-BE" sz="1800" dirty="0" err="1">
                <a:latin typeface="Avenir Roman"/>
              </a:rPr>
              <a:t>to</a:t>
            </a:r>
            <a:r>
              <a:rPr lang="nl-BE" sz="1800" dirty="0">
                <a:latin typeface="Avenir Roman"/>
              </a:rPr>
              <a:t> </a:t>
            </a:r>
            <a:r>
              <a:rPr lang="nl-BE" sz="1800" dirty="0" err="1">
                <a:latin typeface="Avenir Roman"/>
              </a:rPr>
              <a:t>the</a:t>
            </a:r>
            <a:r>
              <a:rPr lang="nl-BE" sz="1800" dirty="0">
                <a:latin typeface="Avenir Roman"/>
              </a:rPr>
              <a:t> analysis of </a:t>
            </a:r>
            <a:r>
              <a:rPr lang="nl-BE" sz="1800" dirty="0" err="1">
                <a:latin typeface="Avenir Roman"/>
              </a:rPr>
              <a:t>emotions</a:t>
            </a:r>
            <a:r>
              <a:rPr lang="nl-BE" sz="1800" dirty="0">
                <a:latin typeface="Avenir Roman"/>
              </a:rPr>
              <a:t>: </a:t>
            </a:r>
            <a:r>
              <a:rPr lang="nl-BE" sz="1800" dirty="0" err="1">
                <a:latin typeface="Avenir Roman"/>
              </a:rPr>
              <a:t>identification</a:t>
            </a:r>
            <a:r>
              <a:rPr lang="nl-BE" sz="1800" dirty="0">
                <a:latin typeface="Avenir Roman"/>
              </a:rPr>
              <a:t> </a:t>
            </a:r>
            <a:r>
              <a:rPr lang="nl-BE" sz="1800" dirty="0" err="1">
                <a:latin typeface="Avenir Roman"/>
              </a:rPr>
              <a:t>with</a:t>
            </a:r>
            <a:r>
              <a:rPr lang="nl-BE" sz="1800" dirty="0">
                <a:latin typeface="Avenir Roman"/>
              </a:rPr>
              <a:t> a </a:t>
            </a:r>
            <a:r>
              <a:rPr lang="nl-BE" sz="1800" dirty="0" err="1">
                <a:latin typeface="Avenir Roman"/>
              </a:rPr>
              <a:t>sociall</a:t>
            </a:r>
            <a:r>
              <a:rPr lang="nl-BE" sz="1800" dirty="0">
                <a:latin typeface="Avenir Roman"/>
              </a:rPr>
              <a:t> </a:t>
            </a:r>
            <a:r>
              <a:rPr lang="nl-BE" sz="1800" dirty="0" err="1">
                <a:latin typeface="Avenir Roman"/>
              </a:rPr>
              <a:t>group</a:t>
            </a:r>
            <a:r>
              <a:rPr lang="nl-BE" sz="1800" dirty="0">
                <a:latin typeface="Avenir Roman"/>
              </a:rPr>
              <a:t> and </a:t>
            </a:r>
            <a:r>
              <a:rPr lang="nl-BE" sz="1800" dirty="0" err="1">
                <a:latin typeface="Avenir Roman"/>
              </a:rPr>
              <a:t>the</a:t>
            </a:r>
            <a:r>
              <a:rPr lang="nl-BE" sz="1800" dirty="0">
                <a:latin typeface="Avenir Roman"/>
              </a:rPr>
              <a:t> </a:t>
            </a:r>
            <a:r>
              <a:rPr lang="nl-BE" sz="1800" dirty="0" err="1">
                <a:latin typeface="Avenir Roman"/>
              </a:rPr>
              <a:t>integration</a:t>
            </a:r>
            <a:r>
              <a:rPr lang="nl-BE" sz="1800" dirty="0">
                <a:latin typeface="Avenir Roman"/>
              </a:rPr>
              <a:t> of </a:t>
            </a:r>
            <a:r>
              <a:rPr lang="nl-BE" sz="1800" dirty="0" err="1">
                <a:latin typeface="Avenir Roman"/>
              </a:rPr>
              <a:t>this</a:t>
            </a:r>
            <a:r>
              <a:rPr lang="nl-BE" sz="1800" dirty="0">
                <a:latin typeface="Avenir Roman"/>
              </a:rPr>
              <a:t> </a:t>
            </a:r>
            <a:r>
              <a:rPr lang="nl-BE" sz="1800" dirty="0" err="1">
                <a:latin typeface="Avenir Roman"/>
              </a:rPr>
              <a:t>group</a:t>
            </a:r>
            <a:r>
              <a:rPr lang="nl-BE" sz="1800" dirty="0">
                <a:latin typeface="Avenir Roman"/>
              </a:rPr>
              <a:t> </a:t>
            </a:r>
            <a:r>
              <a:rPr lang="nl-BE" sz="1800" dirty="0" err="1">
                <a:latin typeface="Avenir Roman"/>
              </a:rPr>
              <a:t>into</a:t>
            </a:r>
            <a:r>
              <a:rPr lang="nl-BE" sz="1800" dirty="0">
                <a:latin typeface="Avenir Roman"/>
              </a:rPr>
              <a:t> </a:t>
            </a:r>
            <a:r>
              <a:rPr lang="nl-BE" sz="1800" dirty="0" err="1">
                <a:latin typeface="Avenir Roman"/>
              </a:rPr>
              <a:t>the</a:t>
            </a:r>
            <a:r>
              <a:rPr lang="nl-BE" sz="1800" dirty="0">
                <a:latin typeface="Avenir Roman"/>
              </a:rPr>
              <a:t> </a:t>
            </a:r>
            <a:r>
              <a:rPr lang="nl-BE" sz="1800" dirty="0" err="1">
                <a:latin typeface="Avenir Roman"/>
              </a:rPr>
              <a:t>psychological</a:t>
            </a:r>
            <a:r>
              <a:rPr lang="nl-BE" sz="1800" dirty="0">
                <a:latin typeface="Avenir Roman"/>
              </a:rPr>
              <a:t> </a:t>
            </a:r>
            <a:r>
              <a:rPr lang="nl-BE" sz="1800" dirty="0" err="1">
                <a:latin typeface="Avenir Roman"/>
              </a:rPr>
              <a:t>self</a:t>
            </a:r>
            <a:r>
              <a:rPr lang="nl-BE" sz="1800" dirty="0">
                <a:latin typeface="Avenir Roman"/>
              </a:rPr>
              <a:t> </a:t>
            </a:r>
            <a:r>
              <a:rPr lang="nl-BE" sz="1800" dirty="0" err="1">
                <a:latin typeface="Avenir Roman"/>
              </a:rPr>
              <a:t>influences</a:t>
            </a:r>
            <a:r>
              <a:rPr lang="nl-BE" sz="1800" dirty="0">
                <a:latin typeface="Avenir Roman"/>
              </a:rPr>
              <a:t> actors’ </a:t>
            </a:r>
            <a:r>
              <a:rPr lang="nl-BE" sz="1800" dirty="0" err="1">
                <a:latin typeface="Avenir Roman"/>
              </a:rPr>
              <a:t>emotional</a:t>
            </a:r>
            <a:r>
              <a:rPr lang="nl-BE" sz="1800" dirty="0">
                <a:latin typeface="Avenir Roman"/>
              </a:rPr>
              <a:t> </a:t>
            </a:r>
            <a:r>
              <a:rPr lang="nl-BE" sz="1800" dirty="0" err="1">
                <a:latin typeface="Avenir Roman"/>
              </a:rPr>
              <a:t>experiences</a:t>
            </a:r>
            <a:r>
              <a:rPr lang="nl-BE" sz="1800" dirty="0">
                <a:latin typeface="Avenir Roman"/>
              </a:rPr>
              <a:t>. </a:t>
            </a:r>
          </a:p>
          <a:p>
            <a:pPr marL="342900" indent="-342900">
              <a:lnSpc>
                <a:spcPct val="90000"/>
              </a:lnSpc>
              <a:buFont typeface="Arial" panose="020B0604020202020204" pitchFamily="34" charset="0"/>
              <a:buChar char="•"/>
            </a:pPr>
            <a:r>
              <a:rPr lang="nl-BE" sz="1800" dirty="0" err="1">
                <a:latin typeface="Avenir Roman"/>
              </a:rPr>
              <a:t>Emotions</a:t>
            </a:r>
            <a:r>
              <a:rPr lang="nl-BE" sz="1800" dirty="0">
                <a:latin typeface="Avenir Roman"/>
              </a:rPr>
              <a:t> </a:t>
            </a:r>
            <a:r>
              <a:rPr lang="nl-BE" sz="1800" dirty="0" err="1">
                <a:latin typeface="Avenir Roman"/>
              </a:rPr>
              <a:t>differ</a:t>
            </a:r>
            <a:r>
              <a:rPr lang="nl-BE" sz="1800" dirty="0">
                <a:latin typeface="Avenir Roman"/>
              </a:rPr>
              <a:t> </a:t>
            </a:r>
            <a:r>
              <a:rPr lang="nl-BE" sz="1800" dirty="0" err="1">
                <a:latin typeface="Avenir Roman"/>
              </a:rPr>
              <a:t>depending</a:t>
            </a:r>
            <a:r>
              <a:rPr lang="nl-BE" sz="1800" dirty="0">
                <a:latin typeface="Avenir Roman"/>
              </a:rPr>
              <a:t> on </a:t>
            </a:r>
            <a:r>
              <a:rPr lang="nl-BE" sz="1800" dirty="0" err="1">
                <a:latin typeface="Avenir Roman"/>
              </a:rPr>
              <a:t>whether</a:t>
            </a:r>
            <a:r>
              <a:rPr lang="nl-BE" sz="1800" dirty="0">
                <a:latin typeface="Avenir Roman"/>
              </a:rPr>
              <a:t> personal or </a:t>
            </a:r>
            <a:r>
              <a:rPr lang="nl-BE" sz="1800" dirty="0" err="1">
                <a:latin typeface="Avenir Roman"/>
              </a:rPr>
              <a:t>social</a:t>
            </a:r>
            <a:r>
              <a:rPr lang="nl-BE" sz="1800" dirty="0">
                <a:latin typeface="Avenir Roman"/>
              </a:rPr>
              <a:t> </a:t>
            </a:r>
            <a:r>
              <a:rPr lang="nl-BE" sz="1800" dirty="0" err="1">
                <a:latin typeface="Avenir Roman"/>
              </a:rPr>
              <a:t>identity</a:t>
            </a:r>
            <a:r>
              <a:rPr lang="nl-BE" sz="1800" dirty="0">
                <a:latin typeface="Avenir Roman"/>
              </a:rPr>
              <a:t> is </a:t>
            </a:r>
            <a:r>
              <a:rPr lang="nl-BE" sz="1800" dirty="0" err="1">
                <a:latin typeface="Avenir Roman"/>
              </a:rPr>
              <a:t>salient</a:t>
            </a:r>
            <a:r>
              <a:rPr lang="nl-BE" sz="1800" dirty="0">
                <a:latin typeface="Avenir Roman"/>
              </a:rPr>
              <a:t>.</a:t>
            </a:r>
          </a:p>
          <a:p>
            <a:pPr marL="342900" indent="-342900">
              <a:lnSpc>
                <a:spcPct val="90000"/>
              </a:lnSpc>
              <a:buFont typeface="Arial" panose="020B0604020202020204" pitchFamily="34" charset="0"/>
              <a:buChar char="•"/>
            </a:pPr>
            <a:endParaRPr lang="nl-BE" sz="1800" dirty="0">
              <a:latin typeface="Avenir Roman"/>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Roman" panose="02000503020000020003" pitchFamily="2" charset="0"/>
              </a:rPr>
              <a:t>A social identity approach to emotions and emotion regulation in sport and exercise</a:t>
            </a:r>
            <a:br>
              <a:rPr lang="en-US" b="0" dirty="0">
                <a:solidFill>
                  <a:srgbClr val="22568B"/>
                </a:solidFill>
                <a:latin typeface="Avenir Roman" panose="02000503020000020003" pitchFamily="2" charset="0"/>
              </a:rPr>
            </a:br>
            <a:endParaRPr lang="en-US" b="0" dirty="0">
              <a:solidFill>
                <a:srgbClr val="22568B"/>
              </a:solidFill>
              <a:latin typeface="Avenir Roman"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011580" y="1633492"/>
            <a:ext cx="6315495" cy="740229"/>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000" dirty="0">
                <a:solidFill>
                  <a:srgbClr val="4094D1"/>
                </a:solidFill>
                <a:latin typeface="Avenir Roman" panose="02000503020000020003" pitchFamily="2" charset="0"/>
              </a:rPr>
              <a:t>Actors’ social identity determines how and with which emotions they respond to sporting situations and events.</a:t>
            </a:r>
          </a:p>
        </p:txBody>
      </p:sp>
      <p:sp>
        <p:nvSpPr>
          <p:cNvPr id="6" name="Rounded Rectangle 5">
            <a:extLst>
              <a:ext uri="{FF2B5EF4-FFF2-40B4-BE49-F238E27FC236}">
                <a16:creationId xmlns:a16="http://schemas.microsoft.com/office/drawing/2014/main" id="{99BE6611-CA50-6F42-8219-3FB23D4E6128}"/>
              </a:ext>
            </a:extLst>
          </p:cNvPr>
          <p:cNvSpPr/>
          <p:nvPr/>
        </p:nvSpPr>
        <p:spPr>
          <a:xfrm>
            <a:off x="240324" y="1623374"/>
            <a:ext cx="691661" cy="949570"/>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1</a:t>
            </a:r>
          </a:p>
        </p:txBody>
      </p:sp>
    </p:spTree>
    <p:extLst>
      <p:ext uri="{BB962C8B-B14F-4D97-AF65-F5344CB8AC3E}">
        <p14:creationId xmlns:p14="http://schemas.microsoft.com/office/powerpoint/2010/main" val="649956759"/>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7D7AB4BC5C5FC49B44E5D0AD7668A91" ma:contentTypeVersion="13" ma:contentTypeDescription="Create a new document." ma:contentTypeScope="" ma:versionID="164fb0483e3f63a7c48d0c8127926e34">
  <xsd:schema xmlns:xsd="http://www.w3.org/2001/XMLSchema" xmlns:xs="http://www.w3.org/2001/XMLSchema" xmlns:p="http://schemas.microsoft.com/office/2006/metadata/properties" xmlns:ns3="40e20171-6edb-45ad-8ac4-7e0229e7c879" xmlns:ns4="35b40e38-f187-4def-b149-9a2597bf88a1" targetNamespace="http://schemas.microsoft.com/office/2006/metadata/properties" ma:root="true" ma:fieldsID="3d6165212b4698202d2d40db3767e1d3" ns3:_="" ns4:_="">
    <xsd:import namespace="40e20171-6edb-45ad-8ac4-7e0229e7c879"/>
    <xsd:import namespace="35b40e38-f187-4def-b149-9a2597bf88a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e20171-6edb-45ad-8ac4-7e0229e7c87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5b40e38-f187-4def-b149-9a2597bf88a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71B595D-4749-4AA9-A0E2-0D75B5BBA5E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0e20171-6edb-45ad-8ac4-7e0229e7c879"/>
    <ds:schemaRef ds:uri="35b40e38-f187-4def-b149-9a2597bf88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75D09F8-62D7-4669-80AB-FA2ABB276D98}">
  <ds:schemaRefs>
    <ds:schemaRef ds:uri="http://schemas.microsoft.com/sharepoint/v3/contenttype/forms"/>
  </ds:schemaRefs>
</ds:datastoreItem>
</file>

<file path=customXml/itemProps3.xml><?xml version="1.0" encoding="utf-8"?>
<ds:datastoreItem xmlns:ds="http://schemas.openxmlformats.org/officeDocument/2006/customXml" ds:itemID="{9A7A907E-5D50-4097-BFC4-4FE7B6A7F250}">
  <ds:schemaRefs>
    <ds:schemaRef ds:uri="http://purl.org/dc/terms/"/>
    <ds:schemaRef ds:uri="http://purl.org/dc/dcmitype/"/>
    <ds:schemaRef ds:uri="http://schemas.microsoft.com/office/2006/documentManagement/types"/>
    <ds:schemaRef ds:uri="40e20171-6edb-45ad-8ac4-7e0229e7c879"/>
    <ds:schemaRef ds:uri="http://purl.org/dc/elements/1.1/"/>
    <ds:schemaRef ds:uri="http://schemas.microsoft.com/office/2006/metadata/properties"/>
    <ds:schemaRef ds:uri="35b40e38-f187-4def-b149-9a2597bf88a1"/>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19780</TotalTime>
  <Words>10408</Words>
  <Application>Microsoft Office PowerPoint</Application>
  <PresentationFormat>On-screen Show (16:9)</PresentationFormat>
  <Paragraphs>197</Paragraphs>
  <Slides>16</Slides>
  <Notes>13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16</vt:i4>
      </vt:variant>
    </vt:vector>
  </HeadingPairs>
  <TitlesOfParts>
    <vt:vector size="27" baseType="lpstr">
      <vt:lpstr>ＭＳ Ｐゴシック</vt:lpstr>
      <vt:lpstr>Al Bayan Plain</vt:lpstr>
      <vt:lpstr>Apple Color Emoji</vt:lpstr>
      <vt:lpstr>Arial</vt:lpstr>
      <vt:lpstr>Avenir Roman</vt:lpstr>
      <vt:lpstr>Beirut</vt:lpstr>
      <vt:lpstr>Bodoni Ornaments</vt:lpstr>
      <vt:lpstr>Calibri</vt:lpstr>
      <vt:lpstr>Calibri Light</vt:lpstr>
      <vt:lpstr>Shree Devanagari 714</vt:lpstr>
      <vt:lpstr>Metropolitan</vt:lpstr>
      <vt:lpstr>PowerPoint Presentation</vt:lpstr>
      <vt:lpstr>Background </vt:lpstr>
      <vt:lpstr>Background </vt:lpstr>
      <vt:lpstr>Current approaches to emotions and emotion regulation in sport and exercise  </vt:lpstr>
      <vt:lpstr>Current approaches to emotions and emotion regulation in sport and exercise  </vt:lpstr>
      <vt:lpstr>Current approaches to emotions and emotion regulation in sport and exercise  </vt:lpstr>
      <vt:lpstr>PowerPoint Presentation</vt:lpstr>
      <vt:lpstr>PowerPoint Presentation</vt:lpstr>
      <vt:lpstr>A social identity approach to emotions and emotion regulation in sport and exercise </vt:lpstr>
      <vt:lpstr>A social identity approach to emotions and emotion regulation in sport and exercise </vt:lpstr>
      <vt:lpstr>A social identity approach to emotions and emotion regulation in sport and exercise </vt:lpstr>
      <vt:lpstr>A social identity approach to emotions and emotion regulation in sport and exercise </vt:lpstr>
      <vt:lpstr>PowerPoint Presentation</vt:lpstr>
      <vt:lpstr>A social identity approach to emotions and emotion regulation in sport and exercise </vt:lpstr>
      <vt:lpstr>PowerPoint Presentation</vt:lpstr>
      <vt:lpstr>Conclusions </vt:lpstr>
    </vt:vector>
  </TitlesOfParts>
  <Company>Sage Publications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we know</dc:title>
  <dc:creator>Martha Sedgwick</dc:creator>
  <cp:lastModifiedBy>Filip Boen</cp:lastModifiedBy>
  <cp:revision>929</cp:revision>
  <cp:lastPrinted>2017-06-27T15:10:23Z</cp:lastPrinted>
  <dcterms:created xsi:type="dcterms:W3CDTF">2012-11-12T22:03:53Z</dcterms:created>
  <dcterms:modified xsi:type="dcterms:W3CDTF">2022-04-07T14:37:19Z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0x01010057D7AB4BC5C5FC49B44E5D0AD7668A91</vt:lpwstr>
  </property>
</Properties>
</file>